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1pPr>
    <a:lvl2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2pPr>
    <a:lvl3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3pPr>
    <a:lvl4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4pPr>
    <a:lvl5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5pPr>
    <a:lvl6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6pPr>
    <a:lvl7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7pPr>
    <a:lvl8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8pPr>
    <a:lvl9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 b="def" i="def"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 b="def" i="def"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 b="def" i="def"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/>
          <p:nvPr>
            <p:ph type="body" sz="quarter" idx="1" hasCustomPrompt="1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918440" indent="-372340" algn="ctr" defTabSz="825500">
              <a:lnSpc>
                <a:spcPct val="100000"/>
              </a:lnSpc>
              <a:spcBef>
                <a:spcPts val="0"/>
              </a:spcBef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1464540" indent="-372340" algn="ctr" defTabSz="825500">
              <a:lnSpc>
                <a:spcPct val="100000"/>
              </a:lnSpc>
              <a:spcBef>
                <a:spcPts val="0"/>
              </a:spcBef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2010640" indent="-372340" algn="ctr" defTabSz="825500">
              <a:lnSpc>
                <a:spcPct val="100000"/>
              </a:lnSpc>
              <a:spcBef>
                <a:spcPts val="0"/>
              </a:spcBef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2556740" indent="-372340" algn="ctr" defTabSz="825500">
              <a:lnSpc>
                <a:spcPct val="100000"/>
              </a:lnSpc>
              <a:spcBef>
                <a:spcPts val="0"/>
              </a:spcBef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Autore e data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Titolo presentazion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Titolo presentazione</a:t>
            </a:r>
          </a:p>
        </p:txBody>
      </p:sp>
      <p:sp>
        <p:nvSpPr>
          <p:cNvPr id="13" name="Corpo livello uno…"/>
          <p:cNvSpPr txBox="1"/>
          <p:nvPr>
            <p:ph type="body" sz="quarter" idx="21" hasCustomPrompt="1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Sottotitolo presentazione</a:t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xfrm>
            <a:off x="1200149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/>
          <p:nvPr>
            <p:ph type="body" sz="quarter" idx="1" hasCustomPrompt="1"/>
          </p:nvPr>
        </p:nvSpPr>
        <p:spPr>
          <a:xfrm>
            <a:off x="1219200" y="8462239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Dettagli informazione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Corpo livello uno…"/>
          <p:cNvSpPr txBox="1"/>
          <p:nvPr>
            <p:ph type="body" sz="half" idx="21" hasCustomPrompt="1"/>
          </p:nvPr>
        </p:nvSpPr>
        <p:spPr>
          <a:xfrm>
            <a:off x="1219200" y="4214483"/>
            <a:ext cx="21945600" cy="4269709"/>
          </a:xfrm>
          <a:prstGeom prst="rect">
            <a:avLst/>
          </a:prstGeom>
        </p:spPr>
        <p:txBody>
          <a:bodyPr anchor="b"/>
          <a:lstStyle/>
          <a:p>
            <a:pPr lvl="4" marL="0" indent="1097280" algn="ctr" defTabSz="975360">
              <a:lnSpc>
                <a:spcPct val="80000"/>
              </a:lnSpc>
              <a:spcBef>
                <a:spcPts val="0"/>
              </a:spcBef>
              <a:buSzTx/>
              <a:buNone/>
              <a:defRPr sz="896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100%
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/>
          <p:nvPr>
            <p:ph type="body" sz="quarter" idx="1" hasCustomPrompt="1"/>
          </p:nvPr>
        </p:nvSpPr>
        <p:spPr>
          <a:xfrm>
            <a:off x="1219200" y="11100052"/>
            <a:ext cx="21945602" cy="832614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Attribuzione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Corpo livello uno…"/>
          <p:cNvSpPr txBox="1"/>
          <p:nvPr>
            <p:ph type="body" sz="half" idx="2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/>
          <a:p>
            <a:pPr lvl="4" marL="0" indent="1700783" algn="ctr" defTabSz="1511808">
              <a:lnSpc>
                <a:spcPct val="80000"/>
              </a:lnSpc>
              <a:spcBef>
                <a:spcPts val="0"/>
              </a:spcBef>
              <a:buSzTx/>
              <a:buNone/>
              <a:defRPr sz="5208"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“Citazione degna di nota”
</a:t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xfrm>
            <a:off x="1200149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are e cielo al tramonto 2"/>
          <p:cNvSpPr/>
          <p:nvPr>
            <p:ph type="pic" sz="quarter" idx="21"/>
          </p:nvPr>
        </p:nvSpPr>
        <p:spPr>
          <a:xfrm>
            <a:off x="15744825" y="5581751"/>
            <a:ext cx="7365408" cy="8280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Mare e cielo al tramonto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Spiaggia e mare al tramonto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xfrm>
            <a:off x="1200149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piaggia e mare al tramonto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xfrm>
            <a:off x="1200149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/>
          <p:nvPr>
            <p:ph type="sldNum" sz="quarter" idx="2"/>
          </p:nvPr>
        </p:nvSpPr>
        <p:spPr>
          <a:xfrm>
            <a:off x="1200149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piaggia e mare al tramonto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olo presentazion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Titolo presentazione</a:t>
            </a:r>
          </a:p>
        </p:txBody>
      </p:sp>
      <p:sp>
        <p:nvSpPr>
          <p:cNvPr id="23" name="Corpo livello uno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8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Sottotitolo presentazione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ore e data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Autore e data</a:t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"/>
          <p:cNvSpPr txBox="1"/>
          <p:nvPr>
            <p:ph type="title" hasCustomPrompt="1"/>
          </p:nvPr>
        </p:nvSpPr>
        <p:spPr>
          <a:xfrm>
            <a:off x="1215494" y="4585101"/>
            <a:ext cx="9757339" cy="2540002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</a:t>
            </a:r>
          </a:p>
        </p:txBody>
      </p:sp>
      <p:sp>
        <p:nvSpPr>
          <p:cNvPr id="33" name="Mare e cielo al tramonto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3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ottotitolo diapositiva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3"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xfrm>
            <a:off x="1200149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61" name="Mare e cielo al tramonto"/>
          <p:cNvSpPr/>
          <p:nvPr>
            <p:ph type="pic" idx="21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Corpo livello uno…"/>
          <p:cNvSpPr txBox="1"/>
          <p:nvPr>
            <p:ph type="body" sz="quarter" idx="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Corpo livello uno…"/>
          <p:cNvSpPr txBox="1"/>
          <p:nvPr>
            <p:ph type="body" sz="half" idx="22" hasCustomPrompt="1"/>
          </p:nvPr>
        </p:nvSpPr>
        <p:spPr>
          <a:xfrm>
            <a:off x="1219199" y="4023221"/>
            <a:ext cx="9757571" cy="8384680"/>
          </a:xfrm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xfrm>
            <a:off x="1200403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/>
          <p:nvPr>
            <p:ph type="title" hasCustomPrompt="1"/>
          </p:nvPr>
        </p:nvSpPr>
        <p:spPr>
          <a:xfrm>
            <a:off x="1219200" y="3242269"/>
            <a:ext cx="21945600" cy="6604002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Titolo sezione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xfrm>
            <a:off x="1200149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0" name="Corpo livello uno…"/>
          <p:cNvSpPr txBox="1"/>
          <p:nvPr>
            <p:ph type="body" sz="quarter" idx="1" hasCustomPrompt="1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algn="ctr" defTabSz="825500">
              <a:lnSpc>
                <a:spcPct val="100000"/>
              </a:lnSpc>
              <a:spcBef>
                <a:spcPts val="0"/>
              </a:spcBef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xfrm>
            <a:off x="1200149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89" name="Corpo livello uno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Argomenti del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Sottotitolo programma"/>
          <p:cNvSpPr txBox="1"/>
          <p:nvPr>
            <p:ph type="body" sz="quarter" idx="21" hasCustomPrompt="1"/>
          </p:nvPr>
        </p:nvSpPr>
        <p:spPr>
          <a:xfrm>
            <a:off x="1219200" y="2387114"/>
            <a:ext cx="21945602" cy="832614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1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Sottotitolo programma</a:t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xfrm>
            <a:off x="12001499" y="1270000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</a:t>
            </a:r>
          </a:p>
        </p:txBody>
      </p:sp>
      <p:sp>
        <p:nvSpPr>
          <p:cNvPr id="3" name="Corpo livello uno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97689" y="12700001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5461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7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Tappo.png" descr="Tapp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4" y="0"/>
            <a:ext cx="24374133" cy="137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CasellaDiTesto 23"/>
          <p:cNvSpPr txBox="1"/>
          <p:nvPr/>
        </p:nvSpPr>
        <p:spPr>
          <a:xfrm>
            <a:off x="2238508" y="2417614"/>
            <a:ext cx="18715496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La Strategia di Sviluppo Locale di tipo Partecipativo (SSL) – Ambiti tematici</a:t>
            </a:r>
          </a:p>
        </p:txBody>
      </p:sp>
      <p:sp>
        <p:nvSpPr>
          <p:cNvPr id="253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La Strategia di Sviluppo Locale di tipo Partecipativo è un insieme coerente di azioni relative agli ambiti tematici individuati  rispondenti a obiettivi e bisogni locali che si attua tramite un Piano di Azione (PdA)…"/>
          <p:cNvSpPr txBox="1"/>
          <p:nvPr/>
        </p:nvSpPr>
        <p:spPr>
          <a:xfrm>
            <a:off x="2299906" y="3795634"/>
            <a:ext cx="19657187" cy="656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9"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La Strategia di Sviluppo Locale di tipo Partecipativo </a:t>
            </a:r>
            <a:r>
              <a:rPr b="1"/>
              <a:t>è un insieme coerente di azioni relative agli ambiti tematici individuati  rispondenti a obiettivi e bisogni locali che si attua tramite un Piano di Azione (PdA)</a:t>
            </a:r>
            <a:endParaRPr b="1"/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9"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Le Azioni contenute PdA sono attuate mediante la pubblicazione di </a:t>
            </a:r>
            <a:r>
              <a:rPr b="1"/>
              <a:t>Bandi</a:t>
            </a:r>
            <a:r>
              <a:t> o la realizzazioni di </a:t>
            </a:r>
            <a:r>
              <a:rPr b="1"/>
              <a:t>Progetti a gestione diretta GAL </a:t>
            </a:r>
            <a:endParaRPr b="1"/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9"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 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9"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Gli</a:t>
            </a:r>
            <a:r>
              <a:rPr spc="9"/>
              <a:t> </a:t>
            </a:r>
            <a:r>
              <a:rPr b="1"/>
              <a:t>Ambiti</a:t>
            </a:r>
            <a:r>
              <a:rPr b="1" spc="45"/>
              <a:t> </a:t>
            </a:r>
            <a:r>
              <a:rPr b="1" spc="0"/>
              <a:t>Tematici </a:t>
            </a:r>
            <a:r>
              <a:t>(</a:t>
            </a:r>
            <a:r>
              <a:rPr b="1"/>
              <a:t>AT</a:t>
            </a:r>
            <a:r>
              <a:t>)</a:t>
            </a:r>
            <a:r>
              <a:rPr spc="54"/>
              <a:t> </a:t>
            </a:r>
            <a:r>
              <a:t>della</a:t>
            </a:r>
            <a:r>
              <a:rPr spc="18"/>
              <a:t> </a:t>
            </a:r>
            <a:r>
              <a:t>SSL </a:t>
            </a:r>
            <a:r>
              <a:rPr spc="0"/>
              <a:t>devono</a:t>
            </a:r>
            <a:r>
              <a:t> </a:t>
            </a:r>
            <a:r>
              <a:rPr spc="-18"/>
              <a:t>essere</a:t>
            </a:r>
            <a:r>
              <a:t> </a:t>
            </a:r>
            <a:r>
              <a:rPr b="1"/>
              <a:t>strettamente</a:t>
            </a:r>
            <a:r>
              <a:rPr b="1" spc="-18"/>
              <a:t> </a:t>
            </a:r>
            <a:r>
              <a:rPr b="1"/>
              <a:t>connessi</a:t>
            </a:r>
            <a:r>
              <a:rPr b="1" spc="36"/>
              <a:t> </a:t>
            </a:r>
            <a:r>
              <a:rPr b="1"/>
              <a:t>tra</a:t>
            </a:r>
            <a:r>
              <a:rPr b="1" spc="0"/>
              <a:t> </a:t>
            </a:r>
            <a:r>
              <a:rPr b="1"/>
              <a:t>loro</a:t>
            </a:r>
            <a:r>
              <a:rPr b="1" spc="18"/>
              <a:t> </a:t>
            </a:r>
            <a:r>
              <a:rPr b="1"/>
              <a:t>per</a:t>
            </a:r>
            <a:r>
              <a:rPr b="1" spc="-18"/>
              <a:t> </a:t>
            </a:r>
            <a:r>
              <a:rPr b="1"/>
              <a:t>il</a:t>
            </a:r>
            <a:r>
              <a:rPr b="1" spc="45"/>
              <a:t> </a:t>
            </a:r>
            <a:r>
              <a:rPr b="1" spc="-18"/>
              <a:t>raggiungimento</a:t>
            </a:r>
            <a:r>
              <a:rPr b="1" spc="63"/>
              <a:t> </a:t>
            </a:r>
            <a:r>
              <a:rPr b="1"/>
              <a:t>dei</a:t>
            </a:r>
            <a:r>
              <a:rPr b="1" spc="0"/>
              <a:t> </a:t>
            </a:r>
            <a:r>
              <a:rPr b="1"/>
              <a:t>risultati</a:t>
            </a:r>
            <a:r>
              <a:rPr b="1" spc="45"/>
              <a:t> </a:t>
            </a:r>
            <a:r>
              <a:rPr b="1"/>
              <a:t>attesi </a:t>
            </a:r>
            <a:r>
              <a:rPr b="1" spc="-1169"/>
              <a:t> </a:t>
            </a:r>
            <a:r>
              <a:rPr b="1" spc="0"/>
              <a:t>e </a:t>
            </a:r>
            <a:r>
              <a:rPr b="1" spc="-18"/>
              <a:t>non </a:t>
            </a:r>
            <a:r>
              <a:rPr b="1"/>
              <a:t>essere</a:t>
            </a:r>
            <a:r>
              <a:rPr b="1" spc="-36"/>
              <a:t> </a:t>
            </a:r>
            <a:r>
              <a:rPr b="1"/>
              <a:t>concepiti</a:t>
            </a:r>
            <a:r>
              <a:rPr b="1" spc="81"/>
              <a:t> </a:t>
            </a:r>
            <a:r>
              <a:rPr b="1" spc="0"/>
              <a:t>come</a:t>
            </a:r>
            <a:r>
              <a:rPr b="1" spc="-36"/>
              <a:t> </a:t>
            </a:r>
            <a:r>
              <a:rPr b="1" spc="-18"/>
              <a:t>una</a:t>
            </a:r>
            <a:r>
              <a:rPr b="1" spc="9"/>
              <a:t> </a:t>
            </a:r>
            <a:r>
              <a:rPr b="1" spc="0"/>
              <a:t>mera</a:t>
            </a:r>
            <a:r>
              <a:rPr b="1" spc="-18"/>
              <a:t> </a:t>
            </a:r>
            <a:r>
              <a:rPr b="1"/>
              <a:t>sommatoria, </a:t>
            </a:r>
            <a:r>
              <a:t>e sono individuati tra i seguenti:</a:t>
            </a:r>
          </a:p>
          <a:p>
            <a:pPr marL="285750" indent="-285750" algn="just" defTabSz="914400">
              <a:lnSpc>
                <a:spcPct val="100000"/>
              </a:lnSpc>
              <a:buSzPct val="100000"/>
              <a:buChar char="❑"/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Ambiente</a:t>
            </a:r>
          </a:p>
          <a:p>
            <a:pPr marL="285750" indent="-285750" algn="just" defTabSz="914400">
              <a:lnSpc>
                <a:spcPct val="100000"/>
              </a:lnSpc>
              <a:buSzPct val="100000"/>
              <a:buChar char="❑"/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Settore produttivo (Imprese)</a:t>
            </a:r>
          </a:p>
          <a:p>
            <a:pPr marL="285750" indent="-285750" algn="just" defTabSz="914400">
              <a:lnSpc>
                <a:spcPct val="100000"/>
              </a:lnSpc>
              <a:buSzPct val="100000"/>
              <a:buChar char="❑"/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Governance</a:t>
            </a:r>
          </a:p>
          <a:p>
            <a:pPr marL="285750" indent="-285750" algn="just" defTabSz="914400">
              <a:lnSpc>
                <a:spcPct val="100000"/>
              </a:lnSpc>
              <a:buSzPct val="100000"/>
              <a:buChar char="❑"/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Ricerca e innovazione</a:t>
            </a:r>
          </a:p>
          <a:p>
            <a:pPr marL="285750" indent="-285750" algn="just" defTabSz="914400">
              <a:lnSpc>
                <a:spcPct val="100000"/>
              </a:lnSpc>
              <a:buSzPct val="100000"/>
              <a:buChar char="❑"/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Formazione</a:t>
            </a:r>
          </a:p>
          <a:p>
            <a:pPr marL="285750" indent="-285750" algn="just" defTabSz="914400">
              <a:lnSpc>
                <a:spcPct val="100000"/>
              </a:lnSpc>
              <a:buSzPct val="100000"/>
              <a:buChar char="❑"/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Inclusione sociale</a:t>
            </a:r>
          </a:p>
          <a:p>
            <a:pPr marL="285750" indent="-285750" algn="just" defTabSz="914400">
              <a:lnSpc>
                <a:spcPct val="100000"/>
              </a:lnSpc>
              <a:buSzPct val="100000"/>
              <a:buChar char="❑"/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Altro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CasellaDiTesto 23"/>
          <p:cNvSpPr txBox="1"/>
          <p:nvPr/>
        </p:nvSpPr>
        <p:spPr>
          <a:xfrm>
            <a:off x="2238508" y="2417614"/>
            <a:ext cx="18715496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La Strategia di Sviluppo Locale di tipo Partecipativo (SSL) – Le sfide</a:t>
            </a:r>
          </a:p>
        </p:txBody>
      </p:sp>
      <p:sp>
        <p:nvSpPr>
          <p:cNvPr id="260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1" name="L’obiettivo, da parte della Commissione Europea, è la realizzazione di strategie locali atte a:…"/>
          <p:cNvSpPr txBox="1"/>
          <p:nvPr/>
        </p:nvSpPr>
        <p:spPr>
          <a:xfrm>
            <a:off x="2299906" y="3462669"/>
            <a:ext cx="19657187" cy="7229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z="2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L’obiettivo, da parte della Commissione Europea, è la realizzazione di strategie locali atte a:</a:t>
            </a:r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▪"/>
              <a:defRPr b="1" sz="2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Sviluppare i settori dell’economia blu</a:t>
            </a:r>
            <a:r>
              <a:rPr b="0"/>
              <a:t>, in linea con la Comunicazione CE sull’economia blu sostenibile (come, ad esempio, i settori della pesca e del turismo marittimo e costiero peculiari della nostra comunità);</a:t>
            </a:r>
            <a:endParaRPr b="0"/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▪"/>
              <a:defRPr b="1" sz="2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Incentivare sistemi agroalimentari e filiere sostenibili</a:t>
            </a:r>
            <a:r>
              <a:rPr b="0"/>
              <a:t>, favorendo il superamento dei modelli tradizionali e promuovendo le catene di valore;</a:t>
            </a:r>
            <a:endParaRPr b="0"/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▪"/>
              <a:defRPr b="1" sz="2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Contribuire alla mitigazione e adattamento ai cambiamenti climatici</a:t>
            </a:r>
            <a:r>
              <a:rPr b="0"/>
              <a:t>, associando alle attività più classiche di sensibilizzazione delle comunità locali, le azioni volte alla riduzione dei consumi energetici lungo tutta la filiera (dai pescherecci ai porti) e quelle riferite allo sviluppo di nuove opportunità economiche derivanti dalla lotta ai cambiamenti climatici;</a:t>
            </a:r>
            <a:endParaRPr b="0"/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▪"/>
              <a:defRPr b="1" sz="2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Perseguire la salvaguardia delle risorse acquatiche e della biodiversità </a:t>
            </a:r>
            <a:r>
              <a:rPr b="0"/>
              <a:t>- incluso il contributo alla riduzione dei rifiuti marini e alla promozione dell’economia circolare nelle attività di pesca e acquacoltura;</a:t>
            </a:r>
            <a:endParaRPr b="0"/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▪"/>
              <a:defRPr b="1" sz="2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Favorire il turismo sostenibile ed eco-turismo</a:t>
            </a:r>
            <a:r>
              <a:rPr b="0"/>
              <a:t>, incentivando una migliore integrazione e coesistenza tra questo settore e le attività di pesca e acquacoltura - sempre nell’ottica della massima sostenibilità – contribuendo significativamente come fonte aggiuntiva al reddito degli operatori;</a:t>
            </a:r>
            <a:endParaRPr b="0"/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▪"/>
              <a:defRPr b="1" sz="2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Promuovere innovazione e ricerca</a:t>
            </a:r>
            <a:r>
              <a:rPr b="0"/>
              <a:t>, stimolando la collaborazione proattiva tra gli operatori del settore della pesca e il mondo della ricerca, per favorire la diffusione di conoscenza, la raccolta di dati e informazioni, sperimentare azioni pilota, promuovere innovazioni di processo e prodotto a supporto delle attività di pesca e acquacoltura, sviluppare nuovi sbocchi di mercato, trasferire e testare innovazioni tecnologiche;</a:t>
            </a:r>
            <a:endParaRPr b="0"/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▪"/>
              <a:defRPr b="1" sz="2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Favorire il ricambio generazionale</a:t>
            </a:r>
            <a:r>
              <a:rPr b="0"/>
              <a:t>, imprenditorialità, formazione, diversificazione delle attività della pesca, inclusione sociale, promuovendo l’attrattività di queste professioni verso giovani, donne e migranti come fattore determinante per contrastare l’invecchiamento della forza lavoro, la dispersione delle conoscenze e lo spopolamento delle aree costiere;</a:t>
            </a:r>
            <a:endParaRPr b="0"/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▪"/>
              <a:defRPr b="1" sz="2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Garantire il maggiore coinvolgimento del settore della pesca nel sistema di governance locale</a:t>
            </a:r>
            <a:r>
              <a:rPr b="0"/>
              <a:t>, favorendo l’istituzione di sedi e/o strutture di coordinamento e confronto tra le diverse istanze territoriali.</a:t>
            </a:r>
          </a:p>
        </p:txBody>
      </p:sp>
      <p:sp>
        <p:nvSpPr>
          <p:cNvPr id="262" name="Su tali sfide dovranno essere incentrate le Azioni della Strategia di sviluppo locale"/>
          <p:cNvSpPr txBox="1"/>
          <p:nvPr/>
        </p:nvSpPr>
        <p:spPr>
          <a:xfrm>
            <a:off x="8479523" y="11480425"/>
            <a:ext cx="12445189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5080" indent="12700" defTabSz="914400">
              <a:lnSpc>
                <a:spcPct val="107200"/>
              </a:lnSpc>
              <a:spcBef>
                <a:spcPts val="100"/>
              </a:spcBef>
              <a:defRPr b="1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Su tali sfide dovranno essere incentrate le Azioni della Strategia di sviluppo locale</a:t>
            </a:r>
          </a:p>
        </p:txBody>
      </p:sp>
      <p:grpSp>
        <p:nvGrpSpPr>
          <p:cNvPr id="268" name="object 16"/>
          <p:cNvGrpSpPr/>
          <p:nvPr/>
        </p:nvGrpSpPr>
        <p:grpSpPr>
          <a:xfrm>
            <a:off x="6572491" y="10890839"/>
            <a:ext cx="1588619" cy="1588621"/>
            <a:chOff x="0" y="0"/>
            <a:chExt cx="1588617" cy="1588620"/>
          </a:xfrm>
        </p:grpSpPr>
        <p:sp>
          <p:nvSpPr>
            <p:cNvPr id="263" name="object 17"/>
            <p:cNvSpPr/>
            <p:nvPr/>
          </p:nvSpPr>
          <p:spPr>
            <a:xfrm>
              <a:off x="0" y="0"/>
              <a:ext cx="1588618" cy="15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lnTo>
                    <a:pt x="10698" y="0"/>
                  </a:lnTo>
                  <a:lnTo>
                    <a:pt x="10603" y="48"/>
                  </a:lnTo>
                  <a:lnTo>
                    <a:pt x="8623" y="2678"/>
                  </a:lnTo>
                  <a:lnTo>
                    <a:pt x="5594" y="1390"/>
                  </a:lnTo>
                  <a:lnTo>
                    <a:pt x="5487" y="1396"/>
                  </a:lnTo>
                  <a:lnTo>
                    <a:pt x="5311" y="1498"/>
                  </a:lnTo>
                  <a:lnTo>
                    <a:pt x="5252" y="1587"/>
                  </a:lnTo>
                  <a:lnTo>
                    <a:pt x="4975" y="3861"/>
                  </a:lnTo>
                  <a:lnTo>
                    <a:pt x="5102" y="4022"/>
                  </a:lnTo>
                  <a:lnTo>
                    <a:pt x="5457" y="4066"/>
                  </a:lnTo>
                  <a:lnTo>
                    <a:pt x="5618" y="3939"/>
                  </a:lnTo>
                  <a:lnTo>
                    <a:pt x="5831" y="2193"/>
                  </a:lnTo>
                  <a:lnTo>
                    <a:pt x="8740" y="3431"/>
                  </a:lnTo>
                  <a:lnTo>
                    <a:pt x="8899" y="3389"/>
                  </a:lnTo>
                  <a:lnTo>
                    <a:pt x="10800" y="862"/>
                  </a:lnTo>
                  <a:lnTo>
                    <a:pt x="12701" y="3389"/>
                  </a:lnTo>
                  <a:lnTo>
                    <a:pt x="12860" y="3431"/>
                  </a:lnTo>
                  <a:lnTo>
                    <a:pt x="15769" y="2193"/>
                  </a:lnTo>
                  <a:lnTo>
                    <a:pt x="16151" y="5332"/>
                  </a:lnTo>
                  <a:lnTo>
                    <a:pt x="16268" y="5448"/>
                  </a:lnTo>
                  <a:lnTo>
                    <a:pt x="19407" y="5831"/>
                  </a:lnTo>
                  <a:lnTo>
                    <a:pt x="18169" y="8740"/>
                  </a:lnTo>
                  <a:lnTo>
                    <a:pt x="18211" y="8899"/>
                  </a:lnTo>
                  <a:lnTo>
                    <a:pt x="20738" y="10800"/>
                  </a:lnTo>
                  <a:lnTo>
                    <a:pt x="18211" y="12700"/>
                  </a:lnTo>
                  <a:lnTo>
                    <a:pt x="18169" y="12860"/>
                  </a:lnTo>
                  <a:lnTo>
                    <a:pt x="19407" y="15769"/>
                  </a:lnTo>
                  <a:lnTo>
                    <a:pt x="16268" y="16152"/>
                  </a:lnTo>
                  <a:lnTo>
                    <a:pt x="16151" y="16268"/>
                  </a:lnTo>
                  <a:lnTo>
                    <a:pt x="15769" y="19407"/>
                  </a:lnTo>
                  <a:lnTo>
                    <a:pt x="12860" y="18169"/>
                  </a:lnTo>
                  <a:lnTo>
                    <a:pt x="12701" y="18211"/>
                  </a:lnTo>
                  <a:lnTo>
                    <a:pt x="10800" y="20738"/>
                  </a:lnTo>
                  <a:lnTo>
                    <a:pt x="8899" y="18211"/>
                  </a:lnTo>
                  <a:lnTo>
                    <a:pt x="8740" y="18169"/>
                  </a:lnTo>
                  <a:lnTo>
                    <a:pt x="5831" y="19407"/>
                  </a:lnTo>
                  <a:lnTo>
                    <a:pt x="5448" y="16268"/>
                  </a:lnTo>
                  <a:lnTo>
                    <a:pt x="5332" y="16152"/>
                  </a:lnTo>
                  <a:lnTo>
                    <a:pt x="2193" y="15769"/>
                  </a:lnTo>
                  <a:lnTo>
                    <a:pt x="3431" y="12860"/>
                  </a:lnTo>
                  <a:lnTo>
                    <a:pt x="3388" y="12700"/>
                  </a:lnTo>
                  <a:lnTo>
                    <a:pt x="862" y="10800"/>
                  </a:lnTo>
                  <a:lnTo>
                    <a:pt x="3388" y="8899"/>
                  </a:lnTo>
                  <a:lnTo>
                    <a:pt x="3431" y="8740"/>
                  </a:lnTo>
                  <a:lnTo>
                    <a:pt x="2193" y="5831"/>
                  </a:lnTo>
                  <a:lnTo>
                    <a:pt x="3956" y="5616"/>
                  </a:lnTo>
                  <a:lnTo>
                    <a:pt x="4082" y="5455"/>
                  </a:lnTo>
                  <a:lnTo>
                    <a:pt x="4039" y="5100"/>
                  </a:lnTo>
                  <a:lnTo>
                    <a:pt x="3878" y="4974"/>
                  </a:lnTo>
                  <a:lnTo>
                    <a:pt x="1587" y="5253"/>
                  </a:lnTo>
                  <a:lnTo>
                    <a:pt x="1498" y="5312"/>
                  </a:lnTo>
                  <a:lnTo>
                    <a:pt x="1396" y="5488"/>
                  </a:lnTo>
                  <a:lnTo>
                    <a:pt x="1389" y="5595"/>
                  </a:lnTo>
                  <a:lnTo>
                    <a:pt x="2678" y="8624"/>
                  </a:lnTo>
                  <a:lnTo>
                    <a:pt x="48" y="10603"/>
                  </a:lnTo>
                  <a:lnTo>
                    <a:pt x="0" y="10698"/>
                  </a:lnTo>
                  <a:lnTo>
                    <a:pt x="0" y="10902"/>
                  </a:lnTo>
                  <a:lnTo>
                    <a:pt x="48" y="10997"/>
                  </a:lnTo>
                  <a:lnTo>
                    <a:pt x="2678" y="12976"/>
                  </a:lnTo>
                  <a:lnTo>
                    <a:pt x="1389" y="16005"/>
                  </a:lnTo>
                  <a:lnTo>
                    <a:pt x="1396" y="16112"/>
                  </a:lnTo>
                  <a:lnTo>
                    <a:pt x="1498" y="16288"/>
                  </a:lnTo>
                  <a:lnTo>
                    <a:pt x="1587" y="16347"/>
                  </a:lnTo>
                  <a:lnTo>
                    <a:pt x="4854" y="16745"/>
                  </a:lnTo>
                  <a:lnTo>
                    <a:pt x="5252" y="20013"/>
                  </a:lnTo>
                  <a:lnTo>
                    <a:pt x="5311" y="20102"/>
                  </a:lnTo>
                  <a:lnTo>
                    <a:pt x="5488" y="20204"/>
                  </a:lnTo>
                  <a:lnTo>
                    <a:pt x="5594" y="20211"/>
                  </a:lnTo>
                  <a:lnTo>
                    <a:pt x="8623" y="18922"/>
                  </a:lnTo>
                  <a:lnTo>
                    <a:pt x="10603" y="21552"/>
                  </a:lnTo>
                  <a:lnTo>
                    <a:pt x="10698" y="21600"/>
                  </a:lnTo>
                  <a:lnTo>
                    <a:pt x="10902" y="21600"/>
                  </a:lnTo>
                  <a:lnTo>
                    <a:pt x="10997" y="21552"/>
                  </a:lnTo>
                  <a:lnTo>
                    <a:pt x="12976" y="18922"/>
                  </a:lnTo>
                  <a:lnTo>
                    <a:pt x="16005" y="20211"/>
                  </a:lnTo>
                  <a:lnTo>
                    <a:pt x="16112" y="20204"/>
                  </a:lnTo>
                  <a:lnTo>
                    <a:pt x="16288" y="20102"/>
                  </a:lnTo>
                  <a:lnTo>
                    <a:pt x="16347" y="20013"/>
                  </a:lnTo>
                  <a:lnTo>
                    <a:pt x="16745" y="16745"/>
                  </a:lnTo>
                  <a:lnTo>
                    <a:pt x="20013" y="16347"/>
                  </a:lnTo>
                  <a:lnTo>
                    <a:pt x="20102" y="16288"/>
                  </a:lnTo>
                  <a:lnTo>
                    <a:pt x="20203" y="16112"/>
                  </a:lnTo>
                  <a:lnTo>
                    <a:pt x="20210" y="16005"/>
                  </a:lnTo>
                  <a:lnTo>
                    <a:pt x="18922" y="12976"/>
                  </a:lnTo>
                  <a:lnTo>
                    <a:pt x="21552" y="10997"/>
                  </a:lnTo>
                  <a:lnTo>
                    <a:pt x="21600" y="10902"/>
                  </a:lnTo>
                  <a:lnTo>
                    <a:pt x="21600" y="10698"/>
                  </a:lnTo>
                  <a:lnTo>
                    <a:pt x="21552" y="10602"/>
                  </a:lnTo>
                  <a:lnTo>
                    <a:pt x="18922" y="8624"/>
                  </a:lnTo>
                  <a:lnTo>
                    <a:pt x="20210" y="5595"/>
                  </a:lnTo>
                  <a:lnTo>
                    <a:pt x="20203" y="5488"/>
                  </a:lnTo>
                  <a:lnTo>
                    <a:pt x="20102" y="5312"/>
                  </a:lnTo>
                  <a:lnTo>
                    <a:pt x="20013" y="5253"/>
                  </a:lnTo>
                  <a:lnTo>
                    <a:pt x="16745" y="4855"/>
                  </a:lnTo>
                  <a:lnTo>
                    <a:pt x="16347" y="1587"/>
                  </a:lnTo>
                  <a:lnTo>
                    <a:pt x="16288" y="1498"/>
                  </a:lnTo>
                  <a:lnTo>
                    <a:pt x="16112" y="1396"/>
                  </a:lnTo>
                  <a:lnTo>
                    <a:pt x="16005" y="1390"/>
                  </a:lnTo>
                  <a:lnTo>
                    <a:pt x="12976" y="2678"/>
                  </a:lnTo>
                  <a:lnTo>
                    <a:pt x="10997" y="48"/>
                  </a:lnTo>
                  <a:lnTo>
                    <a:pt x="10902" y="0"/>
                  </a:lnTo>
                  <a:close/>
                </a:path>
              </a:pathLst>
            </a:custGeom>
            <a:solidFill>
              <a:srgbClr val="F36F2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64" name="object 18" descr="object 1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0763" y="1078473"/>
              <a:ext cx="207092" cy="207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7" name="object 19"/>
            <p:cNvGrpSpPr/>
            <p:nvPr/>
          </p:nvGrpSpPr>
          <p:grpSpPr>
            <a:xfrm>
              <a:off x="690763" y="341177"/>
              <a:ext cx="207092" cy="689199"/>
              <a:chOff x="0" y="0"/>
              <a:chExt cx="207090" cy="689198"/>
            </a:xfrm>
          </p:grpSpPr>
          <p:sp>
            <p:nvSpPr>
              <p:cNvPr id="265" name="Forma"/>
              <p:cNvSpPr/>
              <p:nvPr/>
            </p:nvSpPr>
            <p:spPr>
              <a:xfrm>
                <a:off x="0" y="0"/>
                <a:ext cx="188371" cy="689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73" y="0"/>
                    </a:moveTo>
                    <a:lnTo>
                      <a:pt x="7255" y="255"/>
                    </a:lnTo>
                    <a:lnTo>
                      <a:pt x="3481" y="951"/>
                    </a:lnTo>
                    <a:lnTo>
                      <a:pt x="934" y="1983"/>
                    </a:lnTo>
                    <a:lnTo>
                      <a:pt x="0" y="3245"/>
                    </a:lnTo>
                    <a:lnTo>
                      <a:pt x="1301" y="6370"/>
                    </a:lnTo>
                    <a:lnTo>
                      <a:pt x="4235" y="12006"/>
                    </a:lnTo>
                    <a:lnTo>
                      <a:pt x="7346" y="17692"/>
                    </a:lnTo>
                    <a:lnTo>
                      <a:pt x="9379" y="21331"/>
                    </a:lnTo>
                    <a:lnTo>
                      <a:pt x="10527" y="21600"/>
                    </a:lnTo>
                    <a:lnTo>
                      <a:pt x="13220" y="21600"/>
                    </a:lnTo>
                    <a:lnTo>
                      <a:pt x="14367" y="21331"/>
                    </a:lnTo>
                    <a:lnTo>
                      <a:pt x="16399" y="17692"/>
                    </a:lnTo>
                    <a:lnTo>
                      <a:pt x="17381" y="15897"/>
                    </a:lnTo>
                    <a:lnTo>
                      <a:pt x="11873" y="15897"/>
                    </a:lnTo>
                    <a:lnTo>
                      <a:pt x="9534" y="11598"/>
                    </a:lnTo>
                    <a:lnTo>
                      <a:pt x="7476" y="7694"/>
                    </a:lnTo>
                    <a:lnTo>
                      <a:pt x="6012" y="4729"/>
                    </a:lnTo>
                    <a:lnTo>
                      <a:pt x="5455" y="3245"/>
                    </a:lnTo>
                    <a:lnTo>
                      <a:pt x="5960" y="2563"/>
                    </a:lnTo>
                    <a:lnTo>
                      <a:pt x="7337" y="2006"/>
                    </a:lnTo>
                    <a:lnTo>
                      <a:pt x="9378" y="1630"/>
                    </a:lnTo>
                    <a:lnTo>
                      <a:pt x="11873" y="1492"/>
                    </a:lnTo>
                    <a:lnTo>
                      <a:pt x="21600" y="1492"/>
                    </a:lnTo>
                    <a:lnTo>
                      <a:pt x="20266" y="951"/>
                    </a:lnTo>
                    <a:lnTo>
                      <a:pt x="16491" y="255"/>
                    </a:lnTo>
                    <a:lnTo>
                      <a:pt x="11873" y="0"/>
                    </a:lnTo>
                    <a:close/>
                  </a:path>
                </a:pathLst>
              </a:custGeom>
              <a:solidFill>
                <a:srgbClr val="F36F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6" name="Forma"/>
              <p:cNvSpPr/>
              <p:nvPr/>
            </p:nvSpPr>
            <p:spPr>
              <a:xfrm>
                <a:off x="103544" y="47601"/>
                <a:ext cx="103547" cy="459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95" y="0"/>
                    </a:moveTo>
                    <a:lnTo>
                      <a:pt x="0" y="0"/>
                    </a:lnTo>
                    <a:lnTo>
                      <a:pt x="4539" y="207"/>
                    </a:lnTo>
                    <a:lnTo>
                      <a:pt x="8249" y="771"/>
                    </a:lnTo>
                    <a:lnTo>
                      <a:pt x="10752" y="1607"/>
                    </a:lnTo>
                    <a:lnTo>
                      <a:pt x="11670" y="2629"/>
                    </a:lnTo>
                    <a:lnTo>
                      <a:pt x="10657" y="4854"/>
                    </a:lnTo>
                    <a:lnTo>
                      <a:pt x="7996" y="9300"/>
                    </a:lnTo>
                    <a:lnTo>
                      <a:pt x="4254" y="15154"/>
                    </a:lnTo>
                    <a:lnTo>
                      <a:pt x="0" y="21600"/>
                    </a:lnTo>
                    <a:lnTo>
                      <a:pt x="10020" y="21600"/>
                    </a:lnTo>
                    <a:lnTo>
                      <a:pt x="13892" y="15765"/>
                    </a:lnTo>
                    <a:lnTo>
                      <a:pt x="19231" y="7314"/>
                    </a:lnTo>
                    <a:lnTo>
                      <a:pt x="21600" y="2629"/>
                    </a:lnTo>
                    <a:lnTo>
                      <a:pt x="19900" y="736"/>
                    </a:lnTo>
                    <a:lnTo>
                      <a:pt x="17695" y="0"/>
                    </a:lnTo>
                    <a:close/>
                  </a:path>
                </a:pathLst>
              </a:custGeom>
              <a:solidFill>
                <a:srgbClr val="F36F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CasellaDiTesto 23"/>
          <p:cNvSpPr txBox="1"/>
          <p:nvPr/>
        </p:nvSpPr>
        <p:spPr>
          <a:xfrm>
            <a:off x="2238508" y="2417614"/>
            <a:ext cx="18715496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La dotazione finanziaria della SSL</a:t>
            </a:r>
          </a:p>
        </p:txBody>
      </p:sp>
      <p:sp>
        <p:nvSpPr>
          <p:cNvPr id="274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5" name="La dotazione finanziaria pubblica complessiva (comunitaria e nazionale) della Strategia deve essere pari o superiore a 3 milioni di euro…"/>
          <p:cNvSpPr txBox="1"/>
          <p:nvPr/>
        </p:nvSpPr>
        <p:spPr>
          <a:xfrm>
            <a:off x="2299906" y="3831232"/>
            <a:ext cx="19657187" cy="649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La dotazione finanziaria pubblica complessiva (comunitaria e nazionale) della Strategia deve essere </a:t>
            </a:r>
            <a:r>
              <a:rPr b="1"/>
              <a:t>pari o superiore a 3 milioni di euro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Le risorse disponibili per l’attuazione di ogni singola Strategia di sviluppo locale sono pari a:</a:t>
            </a:r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❑"/>
              <a:defRPr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2.400.000 € per l’attuazione della strategia CLLD</a:t>
            </a:r>
          </a:p>
          <a:p>
            <a:pPr marL="298450" marR="5080" indent="-285750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❑"/>
              <a:defRPr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600.000,00 € per le spese di gestione e animazione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Il budget disponibile a livello regionale è stabilito in 12 M€, quindi potranno essere finanziate al </a:t>
            </a:r>
            <a:r>
              <a:rPr b="1"/>
              <a:t>massimo n. 4 Strategie</a:t>
            </a:r>
            <a:endParaRPr b="1"/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Ad ogni modo il GAL Terre di Mare integrerà la SSL con altri strumenti finanziari messi a disposizione dalla Comunità Europea, al fine di rafforzare il nostro ruolo di Agenzia di Sviluppo Locale portando finanziamenti aggiuntivi al nostro territorio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CasellaDiTesto 23"/>
          <p:cNvSpPr txBox="1"/>
          <p:nvPr/>
        </p:nvSpPr>
        <p:spPr>
          <a:xfrm>
            <a:off x="2238508" y="2417614"/>
            <a:ext cx="19657187" cy="55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6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Processo partecipativo di sviluppo della strategia - La consultazione del territorio</a:t>
            </a:r>
          </a:p>
        </p:txBody>
      </p:sp>
      <p:sp>
        <p:nvSpPr>
          <p:cNvPr id="281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2" name="Il regolamento del FEAMPA insiste affinché le strategie di sviluppo di una comunità costiera siano preparate attraverso un approccio “bottom-up” (dal basso verso l’alto) con la partecipazione di una quota eterogenea e rappresentativa di soggetti interess"/>
          <p:cNvSpPr txBox="1"/>
          <p:nvPr/>
        </p:nvSpPr>
        <p:spPr>
          <a:xfrm>
            <a:off x="2299906" y="3833369"/>
            <a:ext cx="19657187" cy="64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914400">
              <a:lnSpc>
                <a:spcPct val="100000"/>
              </a:lnSpc>
              <a:defRPr sz="3000">
                <a:solidFill>
                  <a:srgbClr val="385392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Il regolamento del FEAMPA insiste affinché le strategie di sviluppo di una comunità costiera siano preparate attraverso </a:t>
            </a:r>
            <a:r>
              <a:rPr b="1"/>
              <a:t>un approccio “bottom-up” (dal basso verso l’alto)</a:t>
            </a:r>
            <a:r>
              <a:t> con la partecipazione di una quota eterogenea e rappresentativa di soggetti interessati locali, e questo per due motivi: per prima cosa, </a:t>
            </a:r>
            <a:r>
              <a:rPr b="1"/>
              <a:t>sfruttare appieno le conoscenze esclusive che gli attori locali hanno della propria zona</a:t>
            </a:r>
            <a:r>
              <a:t>; quindi, farli </a:t>
            </a:r>
            <a:r>
              <a:rPr b="1"/>
              <a:t>interessare al processo di sviluppo e coinvolgerli nel Gruppo di Azione Locale Pesca</a:t>
            </a:r>
            <a:r>
              <a:t>.</a:t>
            </a:r>
          </a:p>
          <a:p>
            <a:pPr algn="just" defTabSz="914400">
              <a:lnSpc>
                <a:spcPct val="100000"/>
              </a:lnSpc>
              <a:defRPr sz="3000">
                <a:solidFill>
                  <a:srgbClr val="385392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algn="just" defTabSz="914400">
              <a:lnSpc>
                <a:spcPct val="100000"/>
              </a:lnSpc>
              <a:defRPr sz="3000">
                <a:solidFill>
                  <a:srgbClr val="385392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La fase operativa della costruzione della Strategia di Sviluppo Locale (SSL) del costituendo GAL Terre di Mare inizia con l’elaborazione di una attenta analisi dei fabbisogni e delle potenzialità dell’area territoriale prescelta e con l’avvio di un processo di coinvolgimento attivo della comunità locale, chiamata ad esprimere la propria opinione ed a contribuire alla definizione delle scelte e all’identificazione delle azioni più pertinenti da prevedere nella futura SSL.</a:t>
            </a:r>
          </a:p>
          <a:p>
            <a:pPr algn="just" defTabSz="914400">
              <a:lnSpc>
                <a:spcPct val="100000"/>
              </a:lnSpc>
              <a:defRPr sz="3000">
                <a:solidFill>
                  <a:srgbClr val="385392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Per tali motivi, riteniamo fondamentale la vostra partecipazione per la definizione della Strategia di Sviluppo Locale (SSL): </a:t>
            </a:r>
            <a:r>
              <a:rPr b="1"/>
              <a:t>la comunità locale deve essere al posto di guida e adottare le decisioni fondamentali sugli indirizzi strategici generali.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magine 4" descr="Immagin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40783" y="2866411"/>
            <a:ext cx="18247258" cy="7983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CasellaDiTesto 23"/>
          <p:cNvSpPr txBox="1"/>
          <p:nvPr/>
        </p:nvSpPr>
        <p:spPr>
          <a:xfrm>
            <a:off x="2238508" y="2417614"/>
            <a:ext cx="19657187" cy="55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6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Progettiamo insieme…</a:t>
            </a:r>
          </a:p>
        </p:txBody>
      </p:sp>
      <p:sp>
        <p:nvSpPr>
          <p:cNvPr id="293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4" name="A. Sviluppare i settori della Blue Economy…"/>
          <p:cNvSpPr txBox="1"/>
          <p:nvPr/>
        </p:nvSpPr>
        <p:spPr>
          <a:xfrm>
            <a:off x="2299906" y="3583206"/>
            <a:ext cx="19657187" cy="698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b="1" cap="small" spc="-10" sz="3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A. Sviluppare i settori della Blue Economy</a:t>
            </a:r>
          </a:p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spc="-11" sz="3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l" defTabSz="914400">
              <a:lnSpc>
                <a:spcPct val="107200"/>
              </a:lnSpc>
              <a:spcBef>
                <a:spcPts val="100"/>
              </a:spcBef>
              <a:defRPr spc="-11" sz="3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Una delle sfide dell’UE è lo sviluppo dei settori dell’economia blu, in linea con la comunicazione CE sull’economia blu sostenibile.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1" sz="3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1" sz="32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Quali tra i seguenti settori ritieni che necessitano di essere sostenuti nel territorio del GAL Terre di Mare:</a:t>
            </a:r>
            <a:endParaRPr b="0">
              <a:solidFill>
                <a:srgbClr val="2F5597"/>
              </a:solidFill>
            </a:endParaRPr>
          </a:p>
          <a:p>
            <a:pPr marL="623887" marR="5080" indent="-265113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❑"/>
              <a:defRPr spc="-11" sz="3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Pesca</a:t>
            </a:r>
          </a:p>
          <a:p>
            <a:pPr marL="623887" marR="5080" indent="-265113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❑"/>
              <a:defRPr spc="-11" sz="3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Cantieristica navale</a:t>
            </a:r>
          </a:p>
          <a:p>
            <a:pPr marL="623887" marR="5080" indent="-265113" algn="just" defTabSz="914400">
              <a:lnSpc>
                <a:spcPct val="107200"/>
              </a:lnSpc>
              <a:spcBef>
                <a:spcPts val="100"/>
              </a:spcBef>
              <a:buSzPct val="100000"/>
              <a:buChar char="❑"/>
              <a:defRPr spc="-11" sz="3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Turismo marittimo-costiero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1" sz="32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1" sz="32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In che modo ritieni debbano essere sostenuti?</a:t>
            </a:r>
            <a:endParaRPr b="0">
              <a:solidFill>
                <a:srgbClr val="2F55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CasellaDiTesto 23"/>
          <p:cNvSpPr txBox="1"/>
          <p:nvPr/>
        </p:nvSpPr>
        <p:spPr>
          <a:xfrm>
            <a:off x="2238508" y="2417614"/>
            <a:ext cx="19657187" cy="55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6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Progettiamo insieme…</a:t>
            </a:r>
          </a:p>
        </p:txBody>
      </p:sp>
      <p:sp>
        <p:nvSpPr>
          <p:cNvPr id="300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1" name="B. Incentivare sistemi agroalimentari e filiere sostenibili…"/>
          <p:cNvSpPr txBox="1"/>
          <p:nvPr/>
        </p:nvSpPr>
        <p:spPr>
          <a:xfrm>
            <a:off x="2299906" y="3622466"/>
            <a:ext cx="19657187" cy="690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b="1" cap="small" spc="-9" sz="31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B. Incentivare sistemi agroalimentari e filiere sostenibili</a:t>
            </a:r>
          </a:p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spc="-11" sz="31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l" defTabSz="914400">
              <a:lnSpc>
                <a:spcPct val="107200"/>
              </a:lnSpc>
              <a:spcBef>
                <a:spcPts val="100"/>
              </a:spcBef>
              <a:defRPr spc="-11" sz="31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Una delle sfide dell’UE è favorire il superamento dei modelli tradizionali e promuovendo le catene di valore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1" sz="31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1" sz="31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Quali Azioni ritieni debbano essere intraprese?</a:t>
            </a:r>
            <a:endParaRPr b="0"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1" sz="31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1" sz="31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Ritieni sia utile avviare iniziative di promozione e valorizzazione del pescato locale?</a:t>
            </a:r>
            <a:endParaRPr b="0"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1" sz="31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1" sz="31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Quali iniziative di promozione e valorizzazione del pescato locale secondo te devono essere realizzate?</a:t>
            </a:r>
            <a:endParaRPr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1" sz="31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endParaRPr b="0">
              <a:solidFill>
                <a:srgbClr val="2F55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CasellaDiTesto 23"/>
          <p:cNvSpPr txBox="1"/>
          <p:nvPr/>
        </p:nvSpPr>
        <p:spPr>
          <a:xfrm>
            <a:off x="2238508" y="2417614"/>
            <a:ext cx="19657187" cy="55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6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Progettiamo insieme…</a:t>
            </a:r>
          </a:p>
        </p:txBody>
      </p:sp>
      <p:sp>
        <p:nvSpPr>
          <p:cNvPr id="307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8" name="C. Biodiversità marina…"/>
          <p:cNvSpPr txBox="1"/>
          <p:nvPr/>
        </p:nvSpPr>
        <p:spPr>
          <a:xfrm>
            <a:off x="2363406" y="3400579"/>
            <a:ext cx="19657187" cy="815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b="1" cap="small"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C. Biodiversità marina</a:t>
            </a:r>
          </a:p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l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Una delle sfide dell’UE è perseguire la salvaguardia delle risorse acquatiche e della biodiversità - incluso il contributo alla riduzione dei rifiuti marini e alla promozione dell’economia circolare nelle attività di pesca e acquacoltura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Ritieni sia importante investire per una maggiore collaborazione e per la creazione di reti tra enti locali, pescatori, ricerca e imprese per favorire l’economia circolare utilizzando plastica ed altri sottoprodotti della pesca e acquacoltura per il riciclo dei prodotti?</a:t>
            </a:r>
            <a:endParaRPr b="0"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>
                <a:solidFill>
                  <a:srgbClr val="2F5597"/>
                </a:solidFill>
              </a:rPr>
              <a:t>Quali azioni ritieni debbano essere intraprese?</a:t>
            </a:r>
            <a:endParaRPr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>
                <a:solidFill>
                  <a:srgbClr val="2F5597"/>
                </a:solidFill>
              </a:rPr>
              <a:t>Ritieni che sia possibile sostituire i materiali plastici di consumo utilizzati nella pesca con materiali biodegradabili? se si, indica quali materiali potrebbero essere sostituiti nelle attività di pesca</a:t>
            </a:r>
            <a:endParaRPr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endParaRPr b="0">
              <a:solidFill>
                <a:srgbClr val="2F55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CasellaDiTesto 23"/>
          <p:cNvSpPr txBox="1"/>
          <p:nvPr/>
        </p:nvSpPr>
        <p:spPr>
          <a:xfrm>
            <a:off x="2238508" y="2417614"/>
            <a:ext cx="19657187" cy="55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6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Progettiamo insieme…</a:t>
            </a:r>
          </a:p>
        </p:txBody>
      </p:sp>
      <p:sp>
        <p:nvSpPr>
          <p:cNvPr id="314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5" name="D. Innovazione e ricerca…"/>
          <p:cNvSpPr txBox="1"/>
          <p:nvPr/>
        </p:nvSpPr>
        <p:spPr>
          <a:xfrm>
            <a:off x="2363406" y="3400579"/>
            <a:ext cx="19657187" cy="8151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b="1" cap="small"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D. Innovazione e ricerca</a:t>
            </a:r>
          </a:p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l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Una delle sfide dell’UE è stimolare la collaborazione proattiva tra gli operatori del settore della pesca e il mondo della ricerca, per favorire la diffusione di conoscenza, la raccolta di dati e informazioni, sperimentare azioni pilota, promuovere innovazioni di processo e prodotto a supporto delle attività di pesca e acquacoltura, sviluppare nuovi sbocchi di mercato, trasferire e testare innovazioni tecnologiche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Ritieni sia importante stimolare una collaborazione proattiva tra gli operatori del settore della pesca e il mondo della ricerca?</a:t>
            </a:r>
            <a:endParaRPr b="0"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>
                <a:solidFill>
                  <a:srgbClr val="2F5597"/>
                </a:solidFill>
              </a:rPr>
              <a:t>Ritieni sia utile sviluppare azioni pilota per migliorare la sostenibilità ambientale ed economica dell’attività di pesca?</a:t>
            </a:r>
            <a:endParaRPr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>
                <a:solidFill>
                  <a:srgbClr val="2F5597"/>
                </a:solidFill>
              </a:rPr>
              <a:t>Ritieni sia utile sperimentare processi innovativi in materia di salute e sicurezza dell’attività di pesca?</a:t>
            </a:r>
            <a:endParaRPr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endParaRPr b="0">
              <a:solidFill>
                <a:srgbClr val="2F55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CasellaDiTesto 23"/>
          <p:cNvSpPr txBox="1"/>
          <p:nvPr/>
        </p:nvSpPr>
        <p:spPr>
          <a:xfrm>
            <a:off x="2238508" y="2417614"/>
            <a:ext cx="19657187" cy="55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6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Progettiamo insieme…</a:t>
            </a:r>
          </a:p>
        </p:txBody>
      </p:sp>
      <p:sp>
        <p:nvSpPr>
          <p:cNvPr id="321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E. Formazione…"/>
          <p:cNvSpPr txBox="1"/>
          <p:nvPr/>
        </p:nvSpPr>
        <p:spPr>
          <a:xfrm>
            <a:off x="2363406" y="3886893"/>
            <a:ext cx="19657187" cy="6682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b="1" cap="small" spc="-9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E. Formazione</a:t>
            </a:r>
          </a:p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l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Una delle sfide dell’UE è accrescere le conoscenze e competenze degli operatori del settore della pesca e della blue economy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Ritieni sia importante sostenere iniziative formative, informative e/o scambi e visite di studio aziendali nel settore della pesca?</a:t>
            </a:r>
            <a:endParaRPr b="0"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>
                <a:solidFill>
                  <a:srgbClr val="2F5597"/>
                </a:solidFill>
              </a:rPr>
              <a:t>Ritieni sia importante sostenere iniziative formative, informative e/o scambi e visite di studio aziendali nel settore della blue economy?</a:t>
            </a:r>
            <a:endParaRPr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3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>
                <a:solidFill>
                  <a:srgbClr val="2F5597"/>
                </a:solidFill>
              </a:rPr>
              <a:t>Quali tematiche ritieni utili affrontare?</a:t>
            </a:r>
            <a:endParaRPr>
              <a:solidFill>
                <a:srgbClr val="2F559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041627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416275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VERSO IL GAL Terre di Mare Raccogliamo idee per uno sviluppo locale partecipato"/>
          <p:cNvSpPr txBox="1"/>
          <p:nvPr>
            <p:ph type="title"/>
          </p:nvPr>
        </p:nvSpPr>
        <p:spPr>
          <a:xfrm>
            <a:off x="4377415" y="4288126"/>
            <a:ext cx="16173994" cy="5139748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defTabSz="914400">
              <a:lnSpc>
                <a:spcPct val="100000"/>
              </a:lnSpc>
              <a:defRPr b="1" spc="-148" sz="8000">
                <a:solidFill>
                  <a:srgbClr val="00B0F0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rPr spc="-166" sz="9000">
                <a:solidFill>
                  <a:srgbClr val="41828F"/>
                </a:solidFill>
              </a:rPr>
              <a:t>VERSO IL GAL </a:t>
            </a:r>
            <a:r>
              <a:rPr cap="small" spc="-166" sz="9000">
                <a:solidFill>
                  <a:srgbClr val="41828F"/>
                </a:solidFill>
              </a:rPr>
              <a:t>Terre di Mare</a:t>
            </a:r>
            <a:br>
              <a:rPr cap="small"/>
            </a:br>
            <a:r>
              <a:rPr cap="small" spc="-222">
                <a:solidFill>
                  <a:srgbClr val="214E5E"/>
                </a:solidFill>
              </a:rPr>
              <a:t>Raccogliamo idee per uno sviluppo locale partecipato</a:t>
            </a:r>
          </a:p>
        </p:txBody>
      </p:sp>
      <p:sp>
        <p:nvSpPr>
          <p:cNvPr id="157" name="CasellaDiTesto 7"/>
          <p:cNvSpPr txBox="1"/>
          <p:nvPr/>
        </p:nvSpPr>
        <p:spPr>
          <a:xfrm>
            <a:off x="5163422" y="11184355"/>
            <a:ext cx="14601980" cy="1351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100000"/>
              </a:lnSpc>
              <a:defRPr sz="1400">
                <a:solidFill>
                  <a:srgbClr val="44546A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Programma Nazionale del Fondo Europeo per gli Affari Marittimi, la Pesca e l’Acquacoltura (PN FEAMPA) 2021-2027. Avviso pubblico per la presentazione e la selezione delle Strategie di Sviluppo Locale di Tipo Partecipativo </a:t>
            </a:r>
          </a:p>
          <a:p>
            <a:pPr defTabSz="914400">
              <a:lnSpc>
                <a:spcPct val="100000"/>
              </a:lnSpc>
              <a:defRPr sz="1400">
                <a:solidFill>
                  <a:srgbClr val="44546A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(Community Local Led Development - CLLD) </a:t>
            </a:r>
          </a:p>
          <a:p>
            <a:pPr defTabSz="914400">
              <a:lnSpc>
                <a:spcPct val="100000"/>
              </a:lnSpc>
              <a:defRPr sz="1400">
                <a:solidFill>
                  <a:srgbClr val="44546A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ai sensi degli artt. 31-34 del Reg. (UE) n.1060/2021 e degli artt. 29-30 del Reg.(UE) n.1139/2021. </a:t>
            </a:r>
          </a:p>
          <a:p>
            <a:pPr defTabSz="914400">
              <a:lnSpc>
                <a:spcPct val="100000"/>
              </a:lnSpc>
              <a:defRPr sz="1400">
                <a:solidFill>
                  <a:srgbClr val="44546A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Avviso Pubblico per la selezione dei Gruppi di Azione Locale della Pesca e delle strategie di sviluppo locale di tipo partecipativo</a:t>
            </a:r>
          </a:p>
          <a:p>
            <a:pPr defTabSz="914400">
              <a:lnSpc>
                <a:spcPct val="100000"/>
              </a:lnSpc>
              <a:defRPr sz="1400">
                <a:solidFill>
                  <a:srgbClr val="44546A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BURP n. 20 del 07/03/2024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CasellaDiTesto 23"/>
          <p:cNvSpPr txBox="1"/>
          <p:nvPr/>
        </p:nvSpPr>
        <p:spPr>
          <a:xfrm>
            <a:off x="2238508" y="2417614"/>
            <a:ext cx="19657187" cy="553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6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Progettiamo insieme…</a:t>
            </a:r>
          </a:p>
        </p:txBody>
      </p:sp>
      <p:sp>
        <p:nvSpPr>
          <p:cNvPr id="328" name="object 10"/>
          <p:cNvSpPr/>
          <p:nvPr/>
        </p:nvSpPr>
        <p:spPr>
          <a:xfrm>
            <a:off x="2311081" y="3197065"/>
            <a:ext cx="1857035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9" name="F. Favorire il turismo sostenibile ed eco-turismo…"/>
          <p:cNvSpPr txBox="1"/>
          <p:nvPr/>
        </p:nvSpPr>
        <p:spPr>
          <a:xfrm>
            <a:off x="2363406" y="3542026"/>
            <a:ext cx="19657187" cy="7372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b="1" cap="small" spc="-8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F. Favorire il turismo sostenibile ed eco-turismo</a:t>
            </a:r>
          </a:p>
          <a:p>
            <a:pPr marR="5080" indent="12700" defTabSz="914400">
              <a:lnSpc>
                <a:spcPct val="107200"/>
              </a:lnSpc>
              <a:spcBef>
                <a:spcPts val="100"/>
              </a:spcBef>
              <a:defRPr spc="-10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l" defTabSz="914400">
              <a:lnSpc>
                <a:spcPct val="107200"/>
              </a:lnSpc>
              <a:spcBef>
                <a:spcPts val="100"/>
              </a:spcBef>
              <a:defRPr spc="-10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Una delle sfide dell’UE è incentivare una migliore integrazione e coesistenza tra il settore del turismo costiero e le attività di pesca</a:t>
            </a: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0" sz="28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Quali Azioni ritieni debbano essere intraprese?</a:t>
            </a:r>
            <a:endParaRPr b="0"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0" sz="28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Ritieni sia utile avviare iniziative di promozione e valorizzazione di eventi legati alla cultura marinara locale?</a:t>
            </a:r>
            <a:endParaRPr b="0"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0" sz="28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Quali possibili azioni per valorizzare e promuovere le tradizioni e la storia della pesca e delle marinerie? come favorire la conoscenza dei mestieri, delle attrezzature e di tutto il patrimonio culturale associato alle attività di pesca</a:t>
            </a:r>
            <a:endParaRPr b="0">
              <a:solidFill>
                <a:srgbClr val="2F5597"/>
              </a:solidFill>
            </a:endParaR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spc="-10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107200"/>
              </a:lnSpc>
              <a:spcBef>
                <a:spcPts val="100"/>
              </a:spcBef>
              <a:defRPr b="1" spc="-10" sz="28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>
                <a:solidFill>
                  <a:srgbClr val="2F5597"/>
                </a:solidFill>
              </a:rPr>
              <a:t>Ritieni sia utile sostenere investimenti per migliorare la fruizione costiera a fini turistici e ricreativi? In che modo?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Raggruppa"/>
          <p:cNvGrpSpPr/>
          <p:nvPr/>
        </p:nvGrpSpPr>
        <p:grpSpPr>
          <a:xfrm>
            <a:off x="4508961" y="9503372"/>
            <a:ext cx="18541698" cy="2931965"/>
            <a:chOff x="0" y="0"/>
            <a:chExt cx="18541697" cy="2931964"/>
          </a:xfrm>
        </p:grpSpPr>
        <p:pic>
          <p:nvPicPr>
            <p:cNvPr id="159" name="object 9" descr="object 9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80099"/>
              <a:ext cx="18541698" cy="25717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2" name="object 15"/>
            <p:cNvGrpSpPr/>
            <p:nvPr/>
          </p:nvGrpSpPr>
          <p:grpSpPr>
            <a:xfrm>
              <a:off x="389585" y="0"/>
              <a:ext cx="2932212" cy="2931965"/>
              <a:chOff x="0" y="0"/>
              <a:chExt cx="2932211" cy="2931964"/>
            </a:xfrm>
          </p:grpSpPr>
          <p:sp>
            <p:nvSpPr>
              <p:cNvPr id="160" name="Forma"/>
              <p:cNvSpPr/>
              <p:nvPr/>
            </p:nvSpPr>
            <p:spPr>
              <a:xfrm>
                <a:off x="0" y="0"/>
                <a:ext cx="2932212" cy="2931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10446"/>
                    </a:moveTo>
                    <a:lnTo>
                      <a:pt x="21548" y="9687"/>
                    </a:lnTo>
                    <a:lnTo>
                      <a:pt x="21441" y="8925"/>
                    </a:lnTo>
                    <a:lnTo>
                      <a:pt x="21440" y="8923"/>
                    </a:lnTo>
                    <a:lnTo>
                      <a:pt x="21280" y="8170"/>
                    </a:lnTo>
                    <a:lnTo>
                      <a:pt x="21070" y="7439"/>
                    </a:lnTo>
                    <a:lnTo>
                      <a:pt x="20812" y="6733"/>
                    </a:lnTo>
                    <a:lnTo>
                      <a:pt x="20508" y="6054"/>
                    </a:lnTo>
                    <a:lnTo>
                      <a:pt x="20161" y="5403"/>
                    </a:lnTo>
                    <a:lnTo>
                      <a:pt x="19773" y="4781"/>
                    </a:lnTo>
                    <a:lnTo>
                      <a:pt x="19346" y="4190"/>
                    </a:lnTo>
                    <a:lnTo>
                      <a:pt x="18881" y="3631"/>
                    </a:lnTo>
                    <a:lnTo>
                      <a:pt x="18382" y="3107"/>
                    </a:lnTo>
                    <a:lnTo>
                      <a:pt x="17850" y="2617"/>
                    </a:lnTo>
                    <a:lnTo>
                      <a:pt x="17287" y="2165"/>
                    </a:lnTo>
                    <a:lnTo>
                      <a:pt x="16696" y="1751"/>
                    </a:lnTo>
                    <a:lnTo>
                      <a:pt x="16079" y="1377"/>
                    </a:lnTo>
                    <a:lnTo>
                      <a:pt x="15437" y="1044"/>
                    </a:lnTo>
                    <a:lnTo>
                      <a:pt x="14773" y="755"/>
                    </a:lnTo>
                    <a:lnTo>
                      <a:pt x="14089" y="509"/>
                    </a:lnTo>
                    <a:lnTo>
                      <a:pt x="13388" y="310"/>
                    </a:lnTo>
                    <a:lnTo>
                      <a:pt x="12671" y="157"/>
                    </a:lnTo>
                    <a:lnTo>
                      <a:pt x="11940" y="54"/>
                    </a:lnTo>
                    <a:lnTo>
                      <a:pt x="11198" y="1"/>
                    </a:lnTo>
                    <a:lnTo>
                      <a:pt x="10447" y="0"/>
                    </a:lnTo>
                    <a:lnTo>
                      <a:pt x="9688" y="52"/>
                    </a:lnTo>
                    <a:lnTo>
                      <a:pt x="8926" y="159"/>
                    </a:lnTo>
                    <a:lnTo>
                      <a:pt x="8786" y="214"/>
                    </a:lnTo>
                    <a:lnTo>
                      <a:pt x="8682" y="314"/>
                    </a:lnTo>
                    <a:lnTo>
                      <a:pt x="8623" y="446"/>
                    </a:lnTo>
                    <a:lnTo>
                      <a:pt x="8620" y="595"/>
                    </a:lnTo>
                    <a:lnTo>
                      <a:pt x="9306" y="4488"/>
                    </a:lnTo>
                    <a:lnTo>
                      <a:pt x="9742" y="4794"/>
                    </a:lnTo>
                    <a:lnTo>
                      <a:pt x="9881" y="4739"/>
                    </a:lnTo>
                    <a:lnTo>
                      <a:pt x="9985" y="4639"/>
                    </a:lnTo>
                    <a:lnTo>
                      <a:pt x="10044" y="4507"/>
                    </a:lnTo>
                    <a:lnTo>
                      <a:pt x="10048" y="4357"/>
                    </a:lnTo>
                    <a:lnTo>
                      <a:pt x="9429" y="849"/>
                    </a:lnTo>
                    <a:lnTo>
                      <a:pt x="9798" y="798"/>
                    </a:lnTo>
                    <a:lnTo>
                      <a:pt x="10535" y="751"/>
                    </a:lnTo>
                    <a:lnTo>
                      <a:pt x="11265" y="758"/>
                    </a:lnTo>
                    <a:lnTo>
                      <a:pt x="11985" y="817"/>
                    </a:lnTo>
                    <a:lnTo>
                      <a:pt x="12693" y="927"/>
                    </a:lnTo>
                    <a:lnTo>
                      <a:pt x="13387" y="1087"/>
                    </a:lnTo>
                    <a:lnTo>
                      <a:pt x="14065" y="1294"/>
                    </a:lnTo>
                    <a:lnTo>
                      <a:pt x="14723" y="1548"/>
                    </a:lnTo>
                    <a:lnTo>
                      <a:pt x="15360" y="1846"/>
                    </a:lnTo>
                    <a:lnTo>
                      <a:pt x="15975" y="2187"/>
                    </a:lnTo>
                    <a:lnTo>
                      <a:pt x="16563" y="2570"/>
                    </a:lnTo>
                    <a:lnTo>
                      <a:pt x="17124" y="2992"/>
                    </a:lnTo>
                    <a:lnTo>
                      <a:pt x="17655" y="3453"/>
                    </a:lnTo>
                    <a:lnTo>
                      <a:pt x="18153" y="3950"/>
                    </a:lnTo>
                    <a:lnTo>
                      <a:pt x="18616" y="4482"/>
                    </a:lnTo>
                    <a:lnTo>
                      <a:pt x="19043" y="5047"/>
                    </a:lnTo>
                    <a:lnTo>
                      <a:pt x="19430" y="5645"/>
                    </a:lnTo>
                    <a:lnTo>
                      <a:pt x="19776" y="6273"/>
                    </a:lnTo>
                    <a:lnTo>
                      <a:pt x="20078" y="6929"/>
                    </a:lnTo>
                    <a:lnTo>
                      <a:pt x="20334" y="7613"/>
                    </a:lnTo>
                    <a:lnTo>
                      <a:pt x="20542" y="8322"/>
                    </a:lnTo>
                    <a:lnTo>
                      <a:pt x="20620" y="8686"/>
                    </a:lnTo>
                    <a:lnTo>
                      <a:pt x="17112" y="9305"/>
                    </a:lnTo>
                    <a:lnTo>
                      <a:pt x="16973" y="9359"/>
                    </a:lnTo>
                    <a:lnTo>
                      <a:pt x="16869" y="9460"/>
                    </a:lnTo>
                    <a:lnTo>
                      <a:pt x="16810" y="9592"/>
                    </a:lnTo>
                    <a:lnTo>
                      <a:pt x="16807" y="9741"/>
                    </a:lnTo>
                    <a:lnTo>
                      <a:pt x="16861" y="9880"/>
                    </a:lnTo>
                    <a:lnTo>
                      <a:pt x="16961" y="9984"/>
                    </a:lnTo>
                    <a:lnTo>
                      <a:pt x="17093" y="10043"/>
                    </a:lnTo>
                    <a:lnTo>
                      <a:pt x="17243" y="10046"/>
                    </a:lnTo>
                    <a:lnTo>
                      <a:pt x="20751" y="9428"/>
                    </a:lnTo>
                    <a:lnTo>
                      <a:pt x="20802" y="9797"/>
                    </a:lnTo>
                    <a:lnTo>
                      <a:pt x="20849" y="10534"/>
                    </a:lnTo>
                    <a:lnTo>
                      <a:pt x="20842" y="11264"/>
                    </a:lnTo>
                    <a:lnTo>
                      <a:pt x="20783" y="11985"/>
                    </a:lnTo>
                    <a:lnTo>
                      <a:pt x="20673" y="12693"/>
                    </a:lnTo>
                    <a:lnTo>
                      <a:pt x="20513" y="13386"/>
                    </a:lnTo>
                    <a:lnTo>
                      <a:pt x="20306" y="14064"/>
                    </a:lnTo>
                    <a:lnTo>
                      <a:pt x="20052" y="14722"/>
                    </a:lnTo>
                    <a:lnTo>
                      <a:pt x="19754" y="15360"/>
                    </a:lnTo>
                    <a:lnTo>
                      <a:pt x="19413" y="15974"/>
                    </a:lnTo>
                    <a:lnTo>
                      <a:pt x="19031" y="16563"/>
                    </a:lnTo>
                    <a:lnTo>
                      <a:pt x="18608" y="17124"/>
                    </a:lnTo>
                    <a:lnTo>
                      <a:pt x="18148" y="17654"/>
                    </a:lnTo>
                    <a:lnTo>
                      <a:pt x="17651" y="18152"/>
                    </a:lnTo>
                    <a:lnTo>
                      <a:pt x="17119" y="18616"/>
                    </a:lnTo>
                    <a:lnTo>
                      <a:pt x="16553" y="19043"/>
                    </a:lnTo>
                    <a:lnTo>
                      <a:pt x="15956" y="19430"/>
                    </a:lnTo>
                    <a:lnTo>
                      <a:pt x="15328" y="19776"/>
                    </a:lnTo>
                    <a:lnTo>
                      <a:pt x="14672" y="20078"/>
                    </a:lnTo>
                    <a:lnTo>
                      <a:pt x="13988" y="20334"/>
                    </a:lnTo>
                    <a:lnTo>
                      <a:pt x="13279" y="20542"/>
                    </a:lnTo>
                    <a:lnTo>
                      <a:pt x="12915" y="20620"/>
                    </a:lnTo>
                    <a:lnTo>
                      <a:pt x="12296" y="17112"/>
                    </a:lnTo>
                    <a:lnTo>
                      <a:pt x="12242" y="16972"/>
                    </a:lnTo>
                    <a:lnTo>
                      <a:pt x="12141" y="16868"/>
                    </a:lnTo>
                    <a:lnTo>
                      <a:pt x="12009" y="16810"/>
                    </a:lnTo>
                    <a:lnTo>
                      <a:pt x="11860" y="16806"/>
                    </a:lnTo>
                    <a:lnTo>
                      <a:pt x="11721" y="16861"/>
                    </a:lnTo>
                    <a:lnTo>
                      <a:pt x="11617" y="16961"/>
                    </a:lnTo>
                    <a:lnTo>
                      <a:pt x="11558" y="17093"/>
                    </a:lnTo>
                    <a:lnTo>
                      <a:pt x="11555" y="17242"/>
                    </a:lnTo>
                    <a:lnTo>
                      <a:pt x="12173" y="20751"/>
                    </a:lnTo>
                    <a:lnTo>
                      <a:pt x="11804" y="20802"/>
                    </a:lnTo>
                    <a:lnTo>
                      <a:pt x="11067" y="20849"/>
                    </a:lnTo>
                    <a:lnTo>
                      <a:pt x="10337" y="20842"/>
                    </a:lnTo>
                    <a:lnTo>
                      <a:pt x="9617" y="20783"/>
                    </a:lnTo>
                    <a:lnTo>
                      <a:pt x="8909" y="20673"/>
                    </a:lnTo>
                    <a:lnTo>
                      <a:pt x="8215" y="20513"/>
                    </a:lnTo>
                    <a:lnTo>
                      <a:pt x="7537" y="20306"/>
                    </a:lnTo>
                    <a:lnTo>
                      <a:pt x="6879" y="20052"/>
                    </a:lnTo>
                    <a:lnTo>
                      <a:pt x="6241" y="19754"/>
                    </a:lnTo>
                    <a:lnTo>
                      <a:pt x="5627" y="19413"/>
                    </a:lnTo>
                    <a:lnTo>
                      <a:pt x="5039" y="19030"/>
                    </a:lnTo>
                    <a:lnTo>
                      <a:pt x="4478" y="18608"/>
                    </a:lnTo>
                    <a:lnTo>
                      <a:pt x="3947" y="18147"/>
                    </a:lnTo>
                    <a:lnTo>
                      <a:pt x="3449" y="17650"/>
                    </a:lnTo>
                    <a:lnTo>
                      <a:pt x="2986" y="17118"/>
                    </a:lnTo>
                    <a:lnTo>
                      <a:pt x="2559" y="16553"/>
                    </a:lnTo>
                    <a:lnTo>
                      <a:pt x="2172" y="15955"/>
                    </a:lnTo>
                    <a:lnTo>
                      <a:pt x="1826" y="15327"/>
                    </a:lnTo>
                    <a:lnTo>
                      <a:pt x="1524" y="14671"/>
                    </a:lnTo>
                    <a:lnTo>
                      <a:pt x="1267" y="13988"/>
                    </a:lnTo>
                    <a:lnTo>
                      <a:pt x="1060" y="13279"/>
                    </a:lnTo>
                    <a:lnTo>
                      <a:pt x="981" y="12914"/>
                    </a:lnTo>
                    <a:lnTo>
                      <a:pt x="4490" y="12295"/>
                    </a:lnTo>
                    <a:lnTo>
                      <a:pt x="4629" y="12241"/>
                    </a:lnTo>
                    <a:lnTo>
                      <a:pt x="4733" y="12140"/>
                    </a:lnTo>
                    <a:lnTo>
                      <a:pt x="4792" y="12009"/>
                    </a:lnTo>
                    <a:lnTo>
                      <a:pt x="4795" y="11859"/>
                    </a:lnTo>
                    <a:lnTo>
                      <a:pt x="4741" y="11720"/>
                    </a:lnTo>
                    <a:lnTo>
                      <a:pt x="4641" y="11616"/>
                    </a:lnTo>
                    <a:lnTo>
                      <a:pt x="4509" y="11557"/>
                    </a:lnTo>
                    <a:lnTo>
                      <a:pt x="4359" y="11554"/>
                    </a:lnTo>
                    <a:lnTo>
                      <a:pt x="851" y="12172"/>
                    </a:lnTo>
                    <a:lnTo>
                      <a:pt x="798" y="11792"/>
                    </a:lnTo>
                    <a:lnTo>
                      <a:pt x="750" y="11040"/>
                    </a:lnTo>
                    <a:lnTo>
                      <a:pt x="758" y="10295"/>
                    </a:lnTo>
                    <a:lnTo>
                      <a:pt x="821" y="9557"/>
                    </a:lnTo>
                    <a:lnTo>
                      <a:pt x="937" y="8830"/>
                    </a:lnTo>
                    <a:lnTo>
                      <a:pt x="1105" y="8116"/>
                    </a:lnTo>
                    <a:lnTo>
                      <a:pt x="1325" y="7418"/>
                    </a:lnTo>
                    <a:lnTo>
                      <a:pt x="1596" y="6739"/>
                    </a:lnTo>
                    <a:lnTo>
                      <a:pt x="1916" y="6081"/>
                    </a:lnTo>
                    <a:lnTo>
                      <a:pt x="2284" y="5447"/>
                    </a:lnTo>
                    <a:lnTo>
                      <a:pt x="2700" y="4839"/>
                    </a:lnTo>
                    <a:lnTo>
                      <a:pt x="3161" y="4260"/>
                    </a:lnTo>
                    <a:lnTo>
                      <a:pt x="3668" y="3713"/>
                    </a:lnTo>
                    <a:lnTo>
                      <a:pt x="4220" y="3199"/>
                    </a:lnTo>
                    <a:lnTo>
                      <a:pt x="4814" y="2723"/>
                    </a:lnTo>
                    <a:lnTo>
                      <a:pt x="4914" y="2612"/>
                    </a:lnTo>
                    <a:lnTo>
                      <a:pt x="4644" y="2048"/>
                    </a:lnTo>
                    <a:lnTo>
                      <a:pt x="4500" y="2055"/>
                    </a:lnTo>
                    <a:lnTo>
                      <a:pt x="3765" y="2597"/>
                    </a:lnTo>
                    <a:lnTo>
                      <a:pt x="3205" y="3111"/>
                    </a:lnTo>
                    <a:lnTo>
                      <a:pt x="2687" y="3658"/>
                    </a:lnTo>
                    <a:lnTo>
                      <a:pt x="2212" y="4234"/>
                    </a:lnTo>
                    <a:lnTo>
                      <a:pt x="1780" y="4839"/>
                    </a:lnTo>
                    <a:lnTo>
                      <a:pt x="1392" y="5469"/>
                    </a:lnTo>
                    <a:lnTo>
                      <a:pt x="1050" y="6123"/>
                    </a:lnTo>
                    <a:lnTo>
                      <a:pt x="754" y="6798"/>
                    </a:lnTo>
                    <a:lnTo>
                      <a:pt x="505" y="7491"/>
                    </a:lnTo>
                    <a:lnTo>
                      <a:pt x="305" y="8201"/>
                    </a:lnTo>
                    <a:lnTo>
                      <a:pt x="153" y="8925"/>
                    </a:lnTo>
                    <a:lnTo>
                      <a:pt x="51" y="9661"/>
                    </a:lnTo>
                    <a:lnTo>
                      <a:pt x="0" y="10407"/>
                    </a:lnTo>
                    <a:lnTo>
                      <a:pt x="1" y="11159"/>
                    </a:lnTo>
                    <a:lnTo>
                      <a:pt x="54" y="11916"/>
                    </a:lnTo>
                    <a:lnTo>
                      <a:pt x="161" y="12676"/>
                    </a:lnTo>
                    <a:lnTo>
                      <a:pt x="322" y="13430"/>
                    </a:lnTo>
                    <a:lnTo>
                      <a:pt x="532" y="14161"/>
                    </a:lnTo>
                    <a:lnTo>
                      <a:pt x="790" y="14867"/>
                    </a:lnTo>
                    <a:lnTo>
                      <a:pt x="1094" y="15546"/>
                    </a:lnTo>
                    <a:lnTo>
                      <a:pt x="1441" y="16197"/>
                    </a:lnTo>
                    <a:lnTo>
                      <a:pt x="1829" y="16819"/>
                    </a:lnTo>
                    <a:lnTo>
                      <a:pt x="2256" y="17410"/>
                    </a:lnTo>
                    <a:lnTo>
                      <a:pt x="2721" y="17969"/>
                    </a:lnTo>
                    <a:lnTo>
                      <a:pt x="3220" y="18493"/>
                    </a:lnTo>
                    <a:lnTo>
                      <a:pt x="3752" y="18983"/>
                    </a:lnTo>
                    <a:lnTo>
                      <a:pt x="4315" y="19435"/>
                    </a:lnTo>
                    <a:lnTo>
                      <a:pt x="4906" y="19849"/>
                    </a:lnTo>
                    <a:lnTo>
                      <a:pt x="5523" y="20223"/>
                    </a:lnTo>
                    <a:lnTo>
                      <a:pt x="6165" y="20556"/>
                    </a:lnTo>
                    <a:lnTo>
                      <a:pt x="6829" y="20845"/>
                    </a:lnTo>
                    <a:lnTo>
                      <a:pt x="7512" y="21091"/>
                    </a:lnTo>
                    <a:lnTo>
                      <a:pt x="8214" y="21290"/>
                    </a:lnTo>
                    <a:lnTo>
                      <a:pt x="8931" y="21443"/>
                    </a:lnTo>
                    <a:lnTo>
                      <a:pt x="9662" y="21546"/>
                    </a:lnTo>
                    <a:lnTo>
                      <a:pt x="10404" y="21599"/>
                    </a:lnTo>
                    <a:lnTo>
                      <a:pt x="11155" y="21600"/>
                    </a:lnTo>
                    <a:lnTo>
                      <a:pt x="11914" y="21548"/>
                    </a:lnTo>
                    <a:lnTo>
                      <a:pt x="12677" y="21441"/>
                    </a:lnTo>
                    <a:lnTo>
                      <a:pt x="13431" y="21280"/>
                    </a:lnTo>
                    <a:lnTo>
                      <a:pt x="14162" y="21070"/>
                    </a:lnTo>
                    <a:lnTo>
                      <a:pt x="14867" y="20812"/>
                    </a:lnTo>
                    <a:lnTo>
                      <a:pt x="15547" y="20508"/>
                    </a:lnTo>
                    <a:lnTo>
                      <a:pt x="16198" y="20161"/>
                    </a:lnTo>
                    <a:lnTo>
                      <a:pt x="16820" y="19773"/>
                    </a:lnTo>
                    <a:lnTo>
                      <a:pt x="17411" y="19345"/>
                    </a:lnTo>
                    <a:lnTo>
                      <a:pt x="17969" y="18881"/>
                    </a:lnTo>
                    <a:lnTo>
                      <a:pt x="18494" y="18382"/>
                    </a:lnTo>
                    <a:lnTo>
                      <a:pt x="18983" y="17850"/>
                    </a:lnTo>
                    <a:lnTo>
                      <a:pt x="19435" y="17287"/>
                    </a:lnTo>
                    <a:lnTo>
                      <a:pt x="19849" y="16696"/>
                    </a:lnTo>
                    <a:lnTo>
                      <a:pt x="20223" y="16078"/>
                    </a:lnTo>
                    <a:lnTo>
                      <a:pt x="20556" y="15436"/>
                    </a:lnTo>
                    <a:lnTo>
                      <a:pt x="20846" y="14772"/>
                    </a:lnTo>
                    <a:lnTo>
                      <a:pt x="21091" y="14089"/>
                    </a:lnTo>
                    <a:lnTo>
                      <a:pt x="21290" y="13387"/>
                    </a:lnTo>
                    <a:lnTo>
                      <a:pt x="21443" y="12670"/>
                    </a:lnTo>
                    <a:lnTo>
                      <a:pt x="21546" y="11939"/>
                    </a:lnTo>
                    <a:lnTo>
                      <a:pt x="21599" y="11197"/>
                    </a:lnTo>
                    <a:lnTo>
                      <a:pt x="21600" y="1044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61" name="Forma"/>
              <p:cNvSpPr/>
              <p:nvPr/>
            </p:nvSpPr>
            <p:spPr>
              <a:xfrm>
                <a:off x="1068652" y="1068405"/>
                <a:ext cx="795206" cy="79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8894"/>
                    </a:moveTo>
                    <a:lnTo>
                      <a:pt x="21399" y="8381"/>
                    </a:lnTo>
                    <a:lnTo>
                      <a:pt x="21029" y="7998"/>
                    </a:lnTo>
                    <a:lnTo>
                      <a:pt x="20543" y="7781"/>
                    </a:lnTo>
                    <a:lnTo>
                      <a:pt x="19992" y="7768"/>
                    </a:lnTo>
                    <a:lnTo>
                      <a:pt x="11926" y="9191"/>
                    </a:lnTo>
                    <a:lnTo>
                      <a:pt x="10503" y="1126"/>
                    </a:lnTo>
                    <a:lnTo>
                      <a:pt x="10302" y="612"/>
                    </a:lnTo>
                    <a:lnTo>
                      <a:pt x="9933" y="229"/>
                    </a:lnTo>
                    <a:lnTo>
                      <a:pt x="9446" y="13"/>
                    </a:lnTo>
                    <a:lnTo>
                      <a:pt x="8896" y="0"/>
                    </a:lnTo>
                    <a:lnTo>
                      <a:pt x="8383" y="201"/>
                    </a:lnTo>
                    <a:lnTo>
                      <a:pt x="8000" y="571"/>
                    </a:lnTo>
                    <a:lnTo>
                      <a:pt x="7784" y="1056"/>
                    </a:lnTo>
                    <a:lnTo>
                      <a:pt x="7770" y="1608"/>
                    </a:lnTo>
                    <a:lnTo>
                      <a:pt x="9192" y="9674"/>
                    </a:lnTo>
                    <a:lnTo>
                      <a:pt x="1126" y="11096"/>
                    </a:lnTo>
                    <a:lnTo>
                      <a:pt x="612" y="11297"/>
                    </a:lnTo>
                    <a:lnTo>
                      <a:pt x="229" y="11667"/>
                    </a:lnTo>
                    <a:lnTo>
                      <a:pt x="13" y="12153"/>
                    </a:lnTo>
                    <a:lnTo>
                      <a:pt x="0" y="12704"/>
                    </a:lnTo>
                    <a:lnTo>
                      <a:pt x="201" y="13217"/>
                    </a:lnTo>
                    <a:lnTo>
                      <a:pt x="571" y="13599"/>
                    </a:lnTo>
                    <a:lnTo>
                      <a:pt x="1056" y="13816"/>
                    </a:lnTo>
                    <a:lnTo>
                      <a:pt x="1608" y="13830"/>
                    </a:lnTo>
                    <a:lnTo>
                      <a:pt x="9674" y="12408"/>
                    </a:lnTo>
                    <a:lnTo>
                      <a:pt x="11097" y="20474"/>
                    </a:lnTo>
                    <a:lnTo>
                      <a:pt x="11298" y="20987"/>
                    </a:lnTo>
                    <a:lnTo>
                      <a:pt x="11667" y="21370"/>
                    </a:lnTo>
                    <a:lnTo>
                      <a:pt x="12153" y="21586"/>
                    </a:lnTo>
                    <a:lnTo>
                      <a:pt x="12704" y="21600"/>
                    </a:lnTo>
                    <a:lnTo>
                      <a:pt x="13217" y="21399"/>
                    </a:lnTo>
                    <a:lnTo>
                      <a:pt x="13600" y="21029"/>
                    </a:lnTo>
                    <a:lnTo>
                      <a:pt x="13817" y="20543"/>
                    </a:lnTo>
                    <a:lnTo>
                      <a:pt x="13830" y="19992"/>
                    </a:lnTo>
                    <a:lnTo>
                      <a:pt x="12408" y="11925"/>
                    </a:lnTo>
                    <a:lnTo>
                      <a:pt x="20475" y="10502"/>
                    </a:lnTo>
                    <a:lnTo>
                      <a:pt x="20987" y="10301"/>
                    </a:lnTo>
                    <a:lnTo>
                      <a:pt x="21370" y="9931"/>
                    </a:lnTo>
                    <a:lnTo>
                      <a:pt x="21586" y="9445"/>
                    </a:lnTo>
                    <a:lnTo>
                      <a:pt x="21600" y="8894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pic>
        <p:nvPicPr>
          <p:cNvPr id="164" name="Bottom.png" descr="Botto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" y="1041627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Corner.png" descr="Corn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0416275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Header.png" descr="Head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object 3"/>
          <p:cNvSpPr txBox="1"/>
          <p:nvPr/>
        </p:nvSpPr>
        <p:spPr>
          <a:xfrm>
            <a:off x="3373817" y="3450354"/>
            <a:ext cx="17636366" cy="5579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Il </a:t>
            </a:r>
            <a:r>
              <a:rPr b="1"/>
              <a:t>Fondo europeo per gli affari marittimi, la pesca e l’acquacoltura (FEAMPA) </a:t>
            </a:r>
            <a:r>
              <a:t>è il fondo per le politiche marittime e della pesca dell’UE  per il periodo 2021-2027, chiamato a sostenere il settore della pesca nell’adeguarsi agli obiettivi della nuova Politica Comune della  Pesca (PCP), la politica marittima e gli impegni internazionali dell’UE in materia di governance degli oceani, soprattutto nel contesto  dell’Agenda 2030 per lo sviluppo sostenibile.</a:t>
            </a: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Il </a:t>
            </a:r>
            <a:r>
              <a:rPr b="1"/>
              <a:t>FEAMPA</a:t>
            </a:r>
            <a:r>
              <a:t> è disciplinato dal Regolamento (UE) n. 1139/2021 del 07 luglio 2021.</a:t>
            </a: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Con Decisione di esecuzione della Commissione Europea C(2022) 8023 del 03 novembre 2022, è stato approvato Programma  Operativo FEAMPA Italia da parte della Commissione Europea.</a:t>
            </a: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Il PO FEAMPA Italia 2021/2027 ha una dotazione complessiva pari a </a:t>
            </a:r>
            <a:r>
              <a:rPr b="1"/>
              <a:t>987.290.803,00</a:t>
            </a:r>
            <a:r>
              <a:t> milioni di Euro.</a:t>
            </a:r>
          </a:p>
        </p:txBody>
      </p:sp>
      <p:sp>
        <p:nvSpPr>
          <p:cNvPr id="168" name="CasellaDiTesto 23"/>
          <p:cNvSpPr txBox="1"/>
          <p:nvPr/>
        </p:nvSpPr>
        <p:spPr>
          <a:xfrm>
            <a:off x="4693835" y="2416848"/>
            <a:ext cx="14996330" cy="604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4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Il Programma Operativo (PO) FEAMPA – Nozioni generali</a:t>
            </a:r>
          </a:p>
        </p:txBody>
      </p:sp>
      <p:sp>
        <p:nvSpPr>
          <p:cNvPr id="169" name="object 10"/>
          <p:cNvSpPr/>
          <p:nvPr/>
        </p:nvSpPr>
        <p:spPr>
          <a:xfrm>
            <a:off x="534773" y="1664866"/>
            <a:ext cx="10153414" cy="1"/>
          </a:xfrm>
          <a:prstGeom prst="line">
            <a:avLst/>
          </a:prstGeom>
          <a:ln w="12700">
            <a:solidFill>
              <a:srgbClr val="FFCB0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object 14"/>
          <p:cNvSpPr txBox="1"/>
          <p:nvPr/>
        </p:nvSpPr>
        <p:spPr>
          <a:xfrm>
            <a:off x="9956415" y="9770981"/>
            <a:ext cx="7191497" cy="2396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l" defTabSz="914400">
              <a:lnSpc>
                <a:spcPct val="100000"/>
              </a:lnSpc>
              <a:defRPr b="1" spc="141" sz="22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Le</a:t>
            </a:r>
            <a:r>
              <a:rPr spc="31"/>
              <a:t> </a:t>
            </a:r>
            <a:r>
              <a:rPr spc="102"/>
              <a:t>sfide</a:t>
            </a:r>
            <a:r>
              <a:rPr spc="31"/>
              <a:t> </a:t>
            </a:r>
            <a:r>
              <a:rPr spc="86"/>
              <a:t>del</a:t>
            </a:r>
            <a:r>
              <a:rPr spc="31"/>
              <a:t> </a:t>
            </a:r>
            <a:r>
              <a:rPr spc="149"/>
              <a:t>PO</a:t>
            </a:r>
            <a:r>
              <a:rPr spc="31"/>
              <a:t> </a:t>
            </a:r>
            <a:r>
              <a:rPr spc="188"/>
              <a:t>FEAMPA</a:t>
            </a:r>
            <a:r>
              <a:rPr spc="31"/>
              <a:t> </a:t>
            </a:r>
            <a:r>
              <a:rPr spc="94"/>
              <a:t>entro</a:t>
            </a:r>
            <a:r>
              <a:rPr spc="31"/>
              <a:t> </a:t>
            </a:r>
            <a:r>
              <a:rPr spc="-23"/>
              <a:t>il</a:t>
            </a:r>
            <a:r>
              <a:rPr spc="31"/>
              <a:t> </a:t>
            </a:r>
            <a:r>
              <a:rPr spc="125"/>
              <a:t>2030</a:t>
            </a:r>
            <a:r>
              <a:rPr spc="31"/>
              <a:t> </a:t>
            </a:r>
            <a:r>
              <a:rPr spc="70"/>
              <a:t>sono:</a:t>
            </a:r>
          </a:p>
          <a:p>
            <a:pPr indent="120650" algn="l" defTabSz="914400">
              <a:lnSpc>
                <a:spcPct val="100000"/>
              </a:lnSpc>
              <a:spcBef>
                <a:spcPts val="600"/>
              </a:spcBef>
              <a:defRPr b="1" spc="-9" sz="22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</a:t>
            </a:r>
            <a:r>
              <a:rPr spc="1180"/>
              <a:t> </a:t>
            </a:r>
            <a:r>
              <a:rPr b="0" spc="70">
                <a:solidFill>
                  <a:srgbClr val="005881"/>
                </a:solidFill>
              </a:rPr>
              <a:t>transizione</a:t>
            </a:r>
            <a:r>
              <a:rPr b="0">
                <a:solidFill>
                  <a:srgbClr val="005881"/>
                </a:solidFill>
              </a:rPr>
              <a:t> </a:t>
            </a:r>
            <a:r>
              <a:rPr b="0" spc="60">
                <a:solidFill>
                  <a:srgbClr val="005881"/>
                </a:solidFill>
              </a:rPr>
              <a:t>verde</a:t>
            </a:r>
          </a:p>
          <a:p>
            <a:pPr indent="120650" algn="l" defTabSz="914400">
              <a:lnSpc>
                <a:spcPct val="100000"/>
              </a:lnSpc>
              <a:spcBef>
                <a:spcPts val="300"/>
              </a:spcBef>
              <a:tabLst>
                <a:tab pos="292100" algn="l"/>
              </a:tabLst>
              <a:defRPr b="1" sz="2200">
                <a:solidFill>
                  <a:srgbClr val="FFCB04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	   </a:t>
            </a:r>
            <a:r>
              <a:rPr b="0" spc="70">
                <a:solidFill>
                  <a:srgbClr val="005881"/>
                </a:solidFill>
              </a:rPr>
              <a:t>transizione</a:t>
            </a:r>
            <a:r>
              <a:rPr b="0" spc="-60">
                <a:solidFill>
                  <a:srgbClr val="005881"/>
                </a:solidFill>
              </a:rPr>
              <a:t> </a:t>
            </a:r>
            <a:r>
              <a:rPr b="0" spc="39">
                <a:solidFill>
                  <a:srgbClr val="005881"/>
                </a:solidFill>
              </a:rPr>
              <a:t>digitale</a:t>
            </a:r>
          </a:p>
          <a:p>
            <a:pPr indent="120650" algn="l" defTabSz="914400">
              <a:lnSpc>
                <a:spcPct val="100000"/>
              </a:lnSpc>
              <a:spcBef>
                <a:spcPts val="300"/>
              </a:spcBef>
              <a:tabLst>
                <a:tab pos="292100" algn="l"/>
              </a:tabLst>
              <a:defRPr b="1" sz="2200">
                <a:solidFill>
                  <a:srgbClr val="FFCB04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	   </a:t>
            </a:r>
            <a:r>
              <a:rPr b="0" spc="50">
                <a:solidFill>
                  <a:srgbClr val="005881"/>
                </a:solidFill>
              </a:rPr>
              <a:t>resilienza</a:t>
            </a:r>
          </a:p>
          <a:p>
            <a:pPr indent="120650" algn="l" defTabSz="914400">
              <a:lnSpc>
                <a:spcPct val="100000"/>
              </a:lnSpc>
              <a:spcBef>
                <a:spcPts val="300"/>
              </a:spcBef>
              <a:tabLst>
                <a:tab pos="292100" algn="l"/>
              </a:tabLst>
              <a:defRPr b="1" sz="2200">
                <a:solidFill>
                  <a:srgbClr val="FFCB04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	   </a:t>
            </a:r>
            <a:r>
              <a:rPr b="0" spc="19">
                <a:solidFill>
                  <a:srgbClr val="005881"/>
                </a:solidFill>
              </a:rPr>
              <a:t>favorire</a:t>
            </a:r>
            <a:r>
              <a:rPr b="0" spc="30">
                <a:solidFill>
                  <a:srgbClr val="005881"/>
                </a:solidFill>
              </a:rPr>
              <a:t> </a:t>
            </a:r>
            <a:r>
              <a:rPr b="0" spc="60">
                <a:solidFill>
                  <a:srgbClr val="005881"/>
                </a:solidFill>
              </a:rPr>
              <a:t>trasversalmente</a:t>
            </a:r>
            <a:r>
              <a:rPr b="0" spc="39">
                <a:solidFill>
                  <a:srgbClr val="005881"/>
                </a:solidFill>
              </a:rPr>
              <a:t> </a:t>
            </a:r>
            <a:r>
              <a:rPr b="0" spc="-60">
                <a:solidFill>
                  <a:srgbClr val="005881"/>
                </a:solidFill>
              </a:rPr>
              <a:t>i</a:t>
            </a:r>
            <a:r>
              <a:rPr b="0" spc="30">
                <a:solidFill>
                  <a:srgbClr val="005881"/>
                </a:solidFill>
              </a:rPr>
              <a:t> </a:t>
            </a:r>
            <a:r>
              <a:rPr b="0" spc="70">
                <a:solidFill>
                  <a:srgbClr val="005881"/>
                </a:solidFill>
              </a:rPr>
              <a:t>processi</a:t>
            </a:r>
            <a:r>
              <a:rPr b="0" spc="39">
                <a:solidFill>
                  <a:srgbClr val="005881"/>
                </a:solidFill>
              </a:rPr>
              <a:t> </a:t>
            </a:r>
            <a:r>
              <a:rPr b="0" spc="30">
                <a:solidFill>
                  <a:srgbClr val="005881"/>
                </a:solidFill>
              </a:rPr>
              <a:t>di </a:t>
            </a:r>
            <a:r>
              <a:rPr b="0" spc="70">
                <a:solidFill>
                  <a:srgbClr val="005881"/>
                </a:solidFill>
              </a:rPr>
              <a:t>innovazione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asellaDiTesto 23"/>
          <p:cNvSpPr txBox="1"/>
          <p:nvPr/>
        </p:nvSpPr>
        <p:spPr>
          <a:xfrm>
            <a:off x="2583898" y="2670823"/>
            <a:ext cx="19216204" cy="66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45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Le priorità e la ripartizione finanziaria del PO FEAMPA 2021/2027</a:t>
            </a:r>
          </a:p>
        </p:txBody>
      </p:sp>
      <p:sp>
        <p:nvSpPr>
          <p:cNvPr id="176" name="object 9"/>
          <p:cNvSpPr/>
          <p:nvPr/>
        </p:nvSpPr>
        <p:spPr>
          <a:xfrm>
            <a:off x="17053621" y="4019265"/>
            <a:ext cx="1066610" cy="1073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DCEA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indent="12700" defTabSz="914400">
              <a:lnSpc>
                <a:spcPct val="100000"/>
              </a:lnSpc>
              <a:spcBef>
                <a:spcPts val="100"/>
              </a:spcBef>
              <a:defRPr b="1" spc="107" sz="15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47,29%</a:t>
            </a:r>
          </a:p>
        </p:txBody>
      </p:sp>
      <p:sp>
        <p:nvSpPr>
          <p:cNvPr id="177" name="object 14"/>
          <p:cNvSpPr/>
          <p:nvPr/>
        </p:nvSpPr>
        <p:spPr>
          <a:xfrm>
            <a:off x="5702486" y="4232342"/>
            <a:ext cx="2774174" cy="734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01" y="0"/>
                </a:moveTo>
                <a:lnTo>
                  <a:pt x="844" y="0"/>
                </a:lnTo>
                <a:lnTo>
                  <a:pt x="515" y="243"/>
                </a:lnTo>
                <a:lnTo>
                  <a:pt x="247" y="904"/>
                </a:lnTo>
                <a:lnTo>
                  <a:pt x="66" y="1885"/>
                </a:lnTo>
                <a:lnTo>
                  <a:pt x="0" y="3086"/>
                </a:lnTo>
                <a:lnTo>
                  <a:pt x="0" y="18514"/>
                </a:lnTo>
                <a:lnTo>
                  <a:pt x="66" y="19715"/>
                </a:lnTo>
                <a:lnTo>
                  <a:pt x="247" y="20696"/>
                </a:lnTo>
                <a:lnTo>
                  <a:pt x="515" y="21357"/>
                </a:lnTo>
                <a:lnTo>
                  <a:pt x="844" y="21600"/>
                </a:lnTo>
                <a:lnTo>
                  <a:pt x="19701" y="21600"/>
                </a:lnTo>
                <a:lnTo>
                  <a:pt x="20321" y="20705"/>
                </a:lnTo>
                <a:lnTo>
                  <a:pt x="20756" y="18514"/>
                </a:lnTo>
                <a:lnTo>
                  <a:pt x="21244" y="14922"/>
                </a:lnTo>
                <a:lnTo>
                  <a:pt x="21495" y="12921"/>
                </a:lnTo>
                <a:lnTo>
                  <a:pt x="21600" y="10800"/>
                </a:lnTo>
                <a:lnTo>
                  <a:pt x="21468" y="8970"/>
                </a:lnTo>
                <a:lnTo>
                  <a:pt x="21178" y="6387"/>
                </a:lnTo>
                <a:lnTo>
                  <a:pt x="20888" y="4083"/>
                </a:lnTo>
                <a:lnTo>
                  <a:pt x="20564" y="1849"/>
                </a:lnTo>
                <a:lnTo>
                  <a:pt x="20032" y="230"/>
                </a:lnTo>
                <a:lnTo>
                  <a:pt x="19701" y="0"/>
                </a:lnTo>
                <a:close/>
              </a:path>
            </a:pathLst>
          </a:custGeom>
          <a:solidFill>
            <a:srgbClr val="00588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914400">
              <a:lnSpc>
                <a:spcPct val="100000"/>
              </a:lnSpc>
              <a:defRPr sz="25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Priorità I</a:t>
            </a:r>
          </a:p>
        </p:txBody>
      </p:sp>
      <p:sp>
        <p:nvSpPr>
          <p:cNvPr id="178" name="object 15"/>
          <p:cNvSpPr txBox="1"/>
          <p:nvPr/>
        </p:nvSpPr>
        <p:spPr>
          <a:xfrm>
            <a:off x="7852104" y="5570007"/>
            <a:ext cx="59055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l" defTabSz="914400">
              <a:lnSpc>
                <a:spcPct val="100000"/>
              </a:lnSpc>
              <a:defRPr b="1" spc="30" sz="800">
                <a:solidFill>
                  <a:srgbClr val="FFFFFF"/>
                </a:solidFill>
                <a:latin typeface="Ebrima"/>
                <a:ea typeface="Ebrima"/>
                <a:cs typeface="Ebrima"/>
                <a:sym typeface="Ebrima"/>
              </a:defRPr>
            </a:pPr>
            <a:r>
              <a:t>Priorità</a:t>
            </a:r>
            <a:r>
              <a:rPr spc="-50"/>
              <a:t> </a:t>
            </a:r>
            <a:r>
              <a:rPr spc="-165"/>
              <a:t>I</a:t>
            </a:r>
          </a:p>
        </p:txBody>
      </p:sp>
      <p:sp>
        <p:nvSpPr>
          <p:cNvPr id="179" name="object 17"/>
          <p:cNvSpPr txBox="1"/>
          <p:nvPr/>
        </p:nvSpPr>
        <p:spPr>
          <a:xfrm>
            <a:off x="7841604" y="6165254"/>
            <a:ext cx="62865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l" defTabSz="914400">
              <a:lnSpc>
                <a:spcPct val="100000"/>
              </a:lnSpc>
              <a:defRPr b="1" spc="30" sz="800">
                <a:solidFill>
                  <a:srgbClr val="FFFFFF"/>
                </a:solidFill>
                <a:latin typeface="Ebrima"/>
                <a:ea typeface="Ebrima"/>
                <a:cs typeface="Ebrima"/>
                <a:sym typeface="Ebrima"/>
              </a:defRPr>
            </a:pPr>
            <a:r>
              <a:t>Priorità</a:t>
            </a:r>
            <a:r>
              <a:rPr spc="-50"/>
              <a:t> </a:t>
            </a:r>
            <a:r>
              <a:rPr spc="-165"/>
              <a:t>II</a:t>
            </a:r>
          </a:p>
        </p:txBody>
      </p:sp>
      <p:sp>
        <p:nvSpPr>
          <p:cNvPr id="180" name="object 21"/>
          <p:cNvSpPr/>
          <p:nvPr/>
        </p:nvSpPr>
        <p:spPr>
          <a:xfrm>
            <a:off x="14288182" y="4210067"/>
            <a:ext cx="2237034" cy="691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6" y="0"/>
                </a:moveTo>
                <a:lnTo>
                  <a:pt x="554" y="0"/>
                </a:lnTo>
                <a:lnTo>
                  <a:pt x="338" y="162"/>
                </a:lnTo>
                <a:lnTo>
                  <a:pt x="162" y="603"/>
                </a:lnTo>
                <a:lnTo>
                  <a:pt x="44" y="1256"/>
                </a:lnTo>
                <a:lnTo>
                  <a:pt x="0" y="2057"/>
                </a:lnTo>
                <a:lnTo>
                  <a:pt x="0" y="19543"/>
                </a:lnTo>
                <a:lnTo>
                  <a:pt x="44" y="20344"/>
                </a:lnTo>
                <a:lnTo>
                  <a:pt x="162" y="20997"/>
                </a:lnTo>
                <a:lnTo>
                  <a:pt x="338" y="21438"/>
                </a:lnTo>
                <a:lnTo>
                  <a:pt x="554" y="21600"/>
                </a:lnTo>
                <a:lnTo>
                  <a:pt x="21046" y="21600"/>
                </a:lnTo>
                <a:lnTo>
                  <a:pt x="21262" y="21438"/>
                </a:lnTo>
                <a:lnTo>
                  <a:pt x="21438" y="20997"/>
                </a:lnTo>
                <a:lnTo>
                  <a:pt x="21556" y="20344"/>
                </a:lnTo>
                <a:lnTo>
                  <a:pt x="21600" y="19543"/>
                </a:lnTo>
                <a:lnTo>
                  <a:pt x="21600" y="2057"/>
                </a:lnTo>
                <a:lnTo>
                  <a:pt x="21556" y="1256"/>
                </a:lnTo>
                <a:lnTo>
                  <a:pt x="21438" y="603"/>
                </a:lnTo>
                <a:lnTo>
                  <a:pt x="21262" y="162"/>
                </a:lnTo>
                <a:lnTo>
                  <a:pt x="21046" y="0"/>
                </a:lnTo>
                <a:close/>
              </a:path>
            </a:pathLst>
          </a:custGeom>
          <a:solidFill>
            <a:srgbClr val="FAA6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indent="12700" defTabSz="914400">
              <a:lnSpc>
                <a:spcPct val="100000"/>
              </a:lnSpc>
              <a:defRPr b="1" spc="44" sz="16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€</a:t>
            </a:r>
            <a:r>
              <a:rPr spc="-80"/>
              <a:t> </a:t>
            </a:r>
            <a:r>
              <a:rPr spc="35"/>
              <a:t>466.857.143,00</a:t>
            </a:r>
          </a:p>
        </p:txBody>
      </p:sp>
      <p:sp>
        <p:nvSpPr>
          <p:cNvPr id="181" name="object 28"/>
          <p:cNvSpPr/>
          <p:nvPr/>
        </p:nvSpPr>
        <p:spPr>
          <a:xfrm>
            <a:off x="14019612" y="10922927"/>
            <a:ext cx="2774174" cy="856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6" y="0"/>
                </a:moveTo>
                <a:lnTo>
                  <a:pt x="554" y="0"/>
                </a:lnTo>
                <a:lnTo>
                  <a:pt x="338" y="162"/>
                </a:lnTo>
                <a:lnTo>
                  <a:pt x="162" y="603"/>
                </a:lnTo>
                <a:lnTo>
                  <a:pt x="44" y="1256"/>
                </a:lnTo>
                <a:lnTo>
                  <a:pt x="0" y="2057"/>
                </a:lnTo>
                <a:lnTo>
                  <a:pt x="0" y="19543"/>
                </a:lnTo>
                <a:lnTo>
                  <a:pt x="44" y="20344"/>
                </a:lnTo>
                <a:lnTo>
                  <a:pt x="162" y="20997"/>
                </a:lnTo>
                <a:lnTo>
                  <a:pt x="338" y="21438"/>
                </a:lnTo>
                <a:lnTo>
                  <a:pt x="554" y="21600"/>
                </a:lnTo>
                <a:lnTo>
                  <a:pt x="21046" y="21600"/>
                </a:lnTo>
                <a:lnTo>
                  <a:pt x="21262" y="21438"/>
                </a:lnTo>
                <a:lnTo>
                  <a:pt x="21438" y="20997"/>
                </a:lnTo>
                <a:lnTo>
                  <a:pt x="21556" y="20344"/>
                </a:lnTo>
                <a:lnTo>
                  <a:pt x="21600" y="19543"/>
                </a:lnTo>
                <a:lnTo>
                  <a:pt x="21600" y="2057"/>
                </a:lnTo>
                <a:lnTo>
                  <a:pt x="21556" y="1256"/>
                </a:lnTo>
                <a:lnTo>
                  <a:pt x="21438" y="603"/>
                </a:lnTo>
                <a:lnTo>
                  <a:pt x="21262" y="162"/>
                </a:lnTo>
                <a:lnTo>
                  <a:pt x="21046" y="0"/>
                </a:lnTo>
                <a:close/>
              </a:path>
            </a:pathLst>
          </a:custGeom>
          <a:solidFill>
            <a:srgbClr val="F36F2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indent="12700" defTabSz="914400">
              <a:lnSpc>
                <a:spcPct val="100000"/>
              </a:lnSpc>
              <a:defRPr b="1" spc="50" sz="16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€</a:t>
            </a:r>
            <a:r>
              <a:rPr spc="-20"/>
              <a:t> </a:t>
            </a:r>
            <a:r>
              <a:rPr spc="71"/>
              <a:t>987.290.803,00</a:t>
            </a:r>
          </a:p>
        </p:txBody>
      </p:sp>
      <p:sp>
        <p:nvSpPr>
          <p:cNvPr id="182" name="object 30"/>
          <p:cNvSpPr txBox="1"/>
          <p:nvPr/>
        </p:nvSpPr>
        <p:spPr>
          <a:xfrm>
            <a:off x="9281786" y="4216790"/>
            <a:ext cx="3828416" cy="75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l" defTabSz="914400">
              <a:lnSpc>
                <a:spcPct val="116700"/>
              </a:lnSpc>
              <a:spcBef>
                <a:spcPts val="100"/>
              </a:spcBef>
              <a:defRPr spc="71" sz="16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Promuovere</a:t>
            </a:r>
            <a:r>
              <a:rPr spc="26"/>
              <a:t> la</a:t>
            </a:r>
            <a:r>
              <a:rPr spc="35"/>
              <a:t> </a:t>
            </a:r>
            <a:r>
              <a:rPr spc="115"/>
              <a:t>pesca</a:t>
            </a:r>
            <a:r>
              <a:rPr spc="26"/>
              <a:t> </a:t>
            </a:r>
            <a:r>
              <a:t>sostenibile</a:t>
            </a:r>
            <a:r>
              <a:rPr spc="35"/>
              <a:t> </a:t>
            </a:r>
            <a:r>
              <a:rPr spc="124"/>
              <a:t>e</a:t>
            </a:r>
            <a:r>
              <a:rPr spc="35"/>
              <a:t> </a:t>
            </a:r>
            <a:r>
              <a:rPr spc="-44"/>
              <a:t>il</a:t>
            </a:r>
            <a:r>
              <a:rPr spc="26"/>
              <a:t> ripristino</a:t>
            </a:r>
            <a:r>
              <a:rPr spc="35"/>
              <a:t> </a:t>
            </a:r>
            <a:r>
              <a:rPr spc="124"/>
              <a:t>e</a:t>
            </a:r>
            <a:r>
              <a:rPr spc="35"/>
              <a:t> </a:t>
            </a:r>
            <a:r>
              <a:rPr spc="26"/>
              <a:t>la </a:t>
            </a:r>
            <a:r>
              <a:rPr spc="79"/>
              <a:t>conservazione </a:t>
            </a:r>
            <a:r>
              <a:rPr spc="-506"/>
              <a:t> </a:t>
            </a:r>
            <a:r>
              <a:rPr spc="53"/>
              <a:t>delle</a:t>
            </a:r>
            <a:r>
              <a:rPr spc="17"/>
              <a:t> </a:t>
            </a:r>
            <a:r>
              <a:rPr spc="53"/>
              <a:t>risorse</a:t>
            </a:r>
            <a:r>
              <a:rPr spc="26"/>
              <a:t> </a:t>
            </a:r>
            <a:r>
              <a:rPr spc="62"/>
              <a:t>biologiche</a:t>
            </a:r>
            <a:r>
              <a:rPr spc="26"/>
              <a:t> </a:t>
            </a:r>
            <a:r>
              <a:rPr spc="79"/>
              <a:t>acquatiche</a:t>
            </a:r>
          </a:p>
        </p:txBody>
      </p:sp>
      <p:sp>
        <p:nvSpPr>
          <p:cNvPr id="183" name="object 31"/>
          <p:cNvSpPr txBox="1"/>
          <p:nvPr/>
        </p:nvSpPr>
        <p:spPr>
          <a:xfrm>
            <a:off x="9277145" y="5396003"/>
            <a:ext cx="4396935" cy="1164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l" defTabSz="914400">
              <a:lnSpc>
                <a:spcPct val="116700"/>
              </a:lnSpc>
              <a:spcBef>
                <a:spcPts val="100"/>
              </a:spcBef>
              <a:defRPr spc="62" sz="14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Promuovere</a:t>
            </a:r>
            <a:r>
              <a:rPr spc="23"/>
              <a:t> </a:t>
            </a:r>
            <a:r>
              <a:rPr spc="15"/>
              <a:t>l’attività</a:t>
            </a:r>
            <a:r>
              <a:rPr spc="31"/>
              <a:t> di</a:t>
            </a:r>
            <a:r>
              <a:rPr spc="23"/>
              <a:t> </a:t>
            </a:r>
            <a:r>
              <a:t>acquacoltura</a:t>
            </a:r>
            <a:r>
              <a:rPr spc="31"/>
              <a:t> </a:t>
            </a:r>
            <a:r>
              <a:rPr spc="46"/>
              <a:t>sostenibile,</a:t>
            </a:r>
            <a:r>
              <a:rPr spc="31"/>
              <a:t> </a:t>
            </a:r>
            <a:r>
              <a:rPr spc="108"/>
              <a:t>e</a:t>
            </a:r>
            <a:r>
              <a:rPr spc="23"/>
              <a:t> la</a:t>
            </a:r>
            <a:r>
              <a:rPr spc="31"/>
              <a:t> </a:t>
            </a:r>
            <a:r>
              <a:rPr spc="54"/>
              <a:t>trasformazione </a:t>
            </a:r>
            <a:r>
              <a:rPr spc="-443"/>
              <a:t> </a:t>
            </a:r>
            <a:r>
              <a:rPr spc="108"/>
              <a:t>e </a:t>
            </a:r>
            <a:r>
              <a:rPr spc="54"/>
              <a:t>commercializzazione dei prodotti </a:t>
            </a:r>
            <a:r>
              <a:rPr spc="46"/>
              <a:t>della </a:t>
            </a:r>
            <a:r>
              <a:rPr spc="101"/>
              <a:t>pesca </a:t>
            </a:r>
            <a:r>
              <a:rPr spc="108"/>
              <a:t>e </a:t>
            </a:r>
            <a:r>
              <a:rPr spc="31"/>
              <a:t>dell’acquacoltura, </a:t>
            </a:r>
            <a:r>
              <a:rPr spc="38"/>
              <a:t> </a:t>
            </a:r>
            <a:r>
              <a:rPr spc="69"/>
              <a:t>contribuendo</a:t>
            </a:r>
            <a:r>
              <a:rPr spc="23"/>
              <a:t> alla </a:t>
            </a:r>
            <a:r>
              <a:rPr spc="69"/>
              <a:t>sicurezza</a:t>
            </a:r>
            <a:r>
              <a:rPr spc="23"/>
              <a:t> </a:t>
            </a:r>
            <a:r>
              <a:rPr spc="38"/>
              <a:t>alimentare</a:t>
            </a:r>
            <a:r>
              <a:rPr spc="23"/>
              <a:t> </a:t>
            </a:r>
            <a:r>
              <a:rPr spc="46"/>
              <a:t>dell’UE</a:t>
            </a:r>
          </a:p>
        </p:txBody>
      </p:sp>
      <p:sp>
        <p:nvSpPr>
          <p:cNvPr id="184" name="object 32"/>
          <p:cNvSpPr/>
          <p:nvPr/>
        </p:nvSpPr>
        <p:spPr>
          <a:xfrm>
            <a:off x="8755033" y="10922927"/>
            <a:ext cx="4881922" cy="856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38" y="0"/>
                </a:moveTo>
                <a:lnTo>
                  <a:pt x="362" y="0"/>
                </a:lnTo>
                <a:lnTo>
                  <a:pt x="221" y="162"/>
                </a:lnTo>
                <a:lnTo>
                  <a:pt x="106" y="603"/>
                </a:lnTo>
                <a:lnTo>
                  <a:pt x="28" y="1256"/>
                </a:lnTo>
                <a:lnTo>
                  <a:pt x="0" y="2057"/>
                </a:lnTo>
                <a:lnTo>
                  <a:pt x="0" y="19543"/>
                </a:lnTo>
                <a:lnTo>
                  <a:pt x="28" y="20344"/>
                </a:lnTo>
                <a:lnTo>
                  <a:pt x="106" y="20997"/>
                </a:lnTo>
                <a:lnTo>
                  <a:pt x="221" y="21438"/>
                </a:lnTo>
                <a:lnTo>
                  <a:pt x="362" y="21600"/>
                </a:lnTo>
                <a:lnTo>
                  <a:pt x="21238" y="21600"/>
                </a:lnTo>
                <a:lnTo>
                  <a:pt x="21379" y="21438"/>
                </a:lnTo>
                <a:lnTo>
                  <a:pt x="21494" y="20997"/>
                </a:lnTo>
                <a:lnTo>
                  <a:pt x="21572" y="20344"/>
                </a:lnTo>
                <a:lnTo>
                  <a:pt x="21600" y="19543"/>
                </a:lnTo>
                <a:lnTo>
                  <a:pt x="21600" y="2057"/>
                </a:lnTo>
                <a:lnTo>
                  <a:pt x="21572" y="1256"/>
                </a:lnTo>
                <a:lnTo>
                  <a:pt x="21494" y="603"/>
                </a:lnTo>
                <a:lnTo>
                  <a:pt x="21379" y="162"/>
                </a:lnTo>
                <a:lnTo>
                  <a:pt x="21238" y="0"/>
                </a:lnTo>
                <a:close/>
              </a:path>
            </a:pathLst>
          </a:custGeom>
          <a:solidFill>
            <a:srgbClr val="F36F2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marL="340995" marR="5080" indent="-328930" defTabSz="914400">
              <a:lnSpc>
                <a:spcPct val="110800"/>
              </a:lnSpc>
              <a:spcBef>
                <a:spcPts val="100"/>
              </a:spcBef>
              <a:defRPr b="1" spc="62" sz="14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Totale</a:t>
            </a:r>
            <a:r>
              <a:rPr spc="0"/>
              <a:t> </a:t>
            </a:r>
            <a:r>
              <a:rPr spc="93"/>
              <a:t>dotazione</a:t>
            </a:r>
            <a:r>
              <a:rPr spc="0"/>
              <a:t> </a:t>
            </a:r>
            <a:r>
              <a:rPr spc="54"/>
              <a:t>finanziaria </a:t>
            </a:r>
            <a:r>
              <a:rPr spc="116"/>
              <a:t>PO</a:t>
            </a:r>
            <a:r>
              <a:rPr spc="15"/>
              <a:t> </a:t>
            </a:r>
            <a:r>
              <a:rPr spc="155"/>
              <a:t>FEAMPA</a:t>
            </a:r>
            <a:r>
              <a:rPr spc="23"/>
              <a:t> </a:t>
            </a:r>
            <a:r>
              <a:rPr spc="0"/>
              <a:t>Italia</a:t>
            </a:r>
          </a:p>
        </p:txBody>
      </p:sp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70646" y="10453459"/>
            <a:ext cx="4946049" cy="179541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Consentire un’economia blu sostenibile nelle aree costiere, insulari e interne e promuovere lo sviluppo di comunità della pesca e  dell’acquacoltura"/>
          <p:cNvSpPr txBox="1"/>
          <p:nvPr/>
        </p:nvSpPr>
        <p:spPr>
          <a:xfrm>
            <a:off x="9157591" y="6845477"/>
            <a:ext cx="4881922" cy="1019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377825" indent="110489" algn="l" defTabSz="914400">
              <a:lnSpc>
                <a:spcPct val="116700"/>
              </a:lnSpc>
              <a:defRPr spc="108" sz="14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Consentire</a:t>
            </a:r>
            <a:r>
              <a:rPr spc="31"/>
              <a:t> </a:t>
            </a:r>
            <a:r>
              <a:rPr spc="46"/>
              <a:t>un’economia</a:t>
            </a:r>
            <a:r>
              <a:rPr spc="38"/>
              <a:t> </a:t>
            </a:r>
            <a:r>
              <a:rPr spc="46"/>
              <a:t>blu</a:t>
            </a:r>
            <a:r>
              <a:rPr spc="38"/>
              <a:t> </a:t>
            </a:r>
            <a:r>
              <a:t>sostenibile</a:t>
            </a:r>
            <a:r>
              <a:rPr spc="38"/>
              <a:t> </a:t>
            </a:r>
            <a:r>
              <a:rPr spc="46"/>
              <a:t>nelle</a:t>
            </a:r>
            <a:r>
              <a:rPr spc="38"/>
              <a:t> </a:t>
            </a:r>
            <a:r>
              <a:t>aree</a:t>
            </a:r>
            <a:r>
              <a:rPr spc="38"/>
              <a:t> costiere, </a:t>
            </a:r>
            <a:r>
              <a:rPr spc="23"/>
              <a:t>insulari </a:t>
            </a:r>
            <a:r>
              <a:t>e</a:t>
            </a:r>
            <a:r>
              <a:rPr spc="15"/>
              <a:t> </a:t>
            </a:r>
            <a:r>
              <a:rPr spc="54"/>
              <a:t>interne</a:t>
            </a:r>
            <a:r>
              <a:rPr spc="23"/>
              <a:t> </a:t>
            </a:r>
            <a:r>
              <a:t>e</a:t>
            </a:r>
            <a:r>
              <a:rPr spc="23"/>
              <a:t> </a:t>
            </a:r>
            <a:r>
              <a:rPr spc="54"/>
              <a:t>promuovere</a:t>
            </a:r>
            <a:r>
              <a:rPr spc="23"/>
              <a:t> lo </a:t>
            </a:r>
            <a:r>
              <a:rPr spc="54"/>
              <a:t>sviluppo</a:t>
            </a:r>
            <a:r>
              <a:rPr spc="23"/>
              <a:t> </a:t>
            </a:r>
            <a:r>
              <a:rPr spc="31"/>
              <a:t>di</a:t>
            </a:r>
            <a:r>
              <a:rPr spc="23"/>
              <a:t> </a:t>
            </a:r>
            <a:r>
              <a:rPr spc="54"/>
              <a:t>comunità</a:t>
            </a:r>
            <a:r>
              <a:rPr spc="23"/>
              <a:t> </a:t>
            </a:r>
            <a:r>
              <a:rPr spc="46"/>
              <a:t>della</a:t>
            </a:r>
            <a:r>
              <a:rPr spc="23"/>
              <a:t> </a:t>
            </a:r>
            <a:r>
              <a:rPr spc="101"/>
              <a:t>pesca</a:t>
            </a:r>
            <a:r>
              <a:rPr spc="23"/>
              <a:t> </a:t>
            </a:r>
            <a:r>
              <a:t>e </a:t>
            </a:r>
            <a:r>
              <a:rPr spc="-443"/>
              <a:t> </a:t>
            </a:r>
            <a:r>
              <a:rPr spc="46"/>
              <a:t>dell’acquacoltura</a:t>
            </a:r>
          </a:p>
        </p:txBody>
      </p:sp>
      <p:sp>
        <p:nvSpPr>
          <p:cNvPr id="187" name="Rafforzare la governance internazionale degli oceani e garantire  oceani e mari sicuri, protetti, puliti e gestiti in modo sostenibile"/>
          <p:cNvSpPr txBox="1"/>
          <p:nvPr/>
        </p:nvSpPr>
        <p:spPr>
          <a:xfrm>
            <a:off x="9172901" y="8204998"/>
            <a:ext cx="4529223" cy="107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192404" indent="110489" algn="l" defTabSz="914400">
              <a:lnSpc>
                <a:spcPct val="116700"/>
              </a:lnSpc>
              <a:spcBef>
                <a:spcPts val="200"/>
              </a:spcBef>
              <a:defRPr spc="58" sz="15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Rafforzare</a:t>
            </a:r>
            <a:r>
              <a:rPr spc="41"/>
              <a:t> </a:t>
            </a:r>
            <a:r>
              <a:rPr spc="25"/>
              <a:t>la</a:t>
            </a:r>
            <a:r>
              <a:rPr spc="41"/>
              <a:t> </a:t>
            </a:r>
            <a:r>
              <a:rPr spc="74"/>
              <a:t>governance</a:t>
            </a:r>
            <a:r>
              <a:rPr spc="41"/>
              <a:t> </a:t>
            </a:r>
            <a:r>
              <a:t>internazionale</a:t>
            </a:r>
            <a:r>
              <a:rPr spc="41"/>
              <a:t> </a:t>
            </a:r>
            <a:r>
              <a:rPr spc="50"/>
              <a:t>degli </a:t>
            </a:r>
            <a:r>
              <a:rPr spc="74"/>
              <a:t>oceani</a:t>
            </a:r>
            <a:r>
              <a:rPr spc="41"/>
              <a:t> </a:t>
            </a:r>
            <a:r>
              <a:rPr spc="116"/>
              <a:t>e</a:t>
            </a:r>
            <a:r>
              <a:rPr spc="41"/>
              <a:t> </a:t>
            </a:r>
            <a:r>
              <a:rPr spc="50"/>
              <a:t>garantire </a:t>
            </a:r>
            <a:r>
              <a:rPr spc="-475"/>
              <a:t> </a:t>
            </a:r>
            <a:r>
              <a:rPr spc="74"/>
              <a:t>oceani</a:t>
            </a:r>
            <a:r>
              <a:rPr spc="33"/>
              <a:t> </a:t>
            </a:r>
            <a:r>
              <a:rPr spc="116"/>
              <a:t>e</a:t>
            </a:r>
            <a:r>
              <a:rPr spc="33"/>
              <a:t> </a:t>
            </a:r>
            <a:r>
              <a:rPr spc="0"/>
              <a:t>mari</a:t>
            </a:r>
            <a:r>
              <a:rPr spc="33"/>
              <a:t> </a:t>
            </a:r>
            <a:r>
              <a:rPr spc="0"/>
              <a:t>sicuri,</a:t>
            </a:r>
            <a:r>
              <a:rPr spc="33"/>
              <a:t> protetti, </a:t>
            </a:r>
            <a:r>
              <a:rPr spc="16"/>
              <a:t>puliti</a:t>
            </a:r>
            <a:r>
              <a:rPr spc="33"/>
              <a:t> </a:t>
            </a:r>
            <a:r>
              <a:rPr spc="116"/>
              <a:t>e</a:t>
            </a:r>
            <a:r>
              <a:rPr spc="41"/>
              <a:t> </a:t>
            </a:r>
            <a:r>
              <a:rPr spc="50"/>
              <a:t>gestiti</a:t>
            </a:r>
            <a:r>
              <a:rPr spc="33"/>
              <a:t> </a:t>
            </a:r>
            <a:r>
              <a:rPr spc="25"/>
              <a:t>in</a:t>
            </a:r>
            <a:r>
              <a:rPr spc="33"/>
              <a:t> </a:t>
            </a:r>
            <a:r>
              <a:rPr spc="74"/>
              <a:t>modo</a:t>
            </a:r>
            <a:r>
              <a:rPr spc="33"/>
              <a:t> </a:t>
            </a:r>
            <a:r>
              <a:rPr spc="66"/>
              <a:t>sostenibile</a:t>
            </a:r>
          </a:p>
        </p:txBody>
      </p:sp>
      <p:sp>
        <p:nvSpPr>
          <p:cNvPr id="188" name="Assistenza tecnica"/>
          <p:cNvSpPr txBox="1"/>
          <p:nvPr/>
        </p:nvSpPr>
        <p:spPr>
          <a:xfrm>
            <a:off x="9197049" y="9968553"/>
            <a:ext cx="2237035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110489" algn="l" defTabSz="914400">
              <a:lnSpc>
                <a:spcPct val="100000"/>
              </a:lnSpc>
              <a:defRPr spc="106" sz="16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Assistenza</a:t>
            </a:r>
            <a:r>
              <a:rPr spc="-62"/>
              <a:t> </a:t>
            </a:r>
            <a:r>
              <a:rPr spc="79"/>
              <a:t>tecnica</a:t>
            </a:r>
          </a:p>
        </p:txBody>
      </p:sp>
      <p:sp>
        <p:nvSpPr>
          <p:cNvPr id="189" name="object 14"/>
          <p:cNvSpPr/>
          <p:nvPr/>
        </p:nvSpPr>
        <p:spPr>
          <a:xfrm>
            <a:off x="5702486" y="5610843"/>
            <a:ext cx="2774174" cy="734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01" y="0"/>
                </a:moveTo>
                <a:lnTo>
                  <a:pt x="844" y="0"/>
                </a:lnTo>
                <a:lnTo>
                  <a:pt x="515" y="243"/>
                </a:lnTo>
                <a:lnTo>
                  <a:pt x="247" y="904"/>
                </a:lnTo>
                <a:lnTo>
                  <a:pt x="66" y="1885"/>
                </a:lnTo>
                <a:lnTo>
                  <a:pt x="0" y="3086"/>
                </a:lnTo>
                <a:lnTo>
                  <a:pt x="0" y="18514"/>
                </a:lnTo>
                <a:lnTo>
                  <a:pt x="66" y="19715"/>
                </a:lnTo>
                <a:lnTo>
                  <a:pt x="247" y="20696"/>
                </a:lnTo>
                <a:lnTo>
                  <a:pt x="515" y="21357"/>
                </a:lnTo>
                <a:lnTo>
                  <a:pt x="844" y="21600"/>
                </a:lnTo>
                <a:lnTo>
                  <a:pt x="19701" y="21600"/>
                </a:lnTo>
                <a:lnTo>
                  <a:pt x="20321" y="20705"/>
                </a:lnTo>
                <a:lnTo>
                  <a:pt x="20756" y="18514"/>
                </a:lnTo>
                <a:lnTo>
                  <a:pt x="21244" y="14922"/>
                </a:lnTo>
                <a:lnTo>
                  <a:pt x="21495" y="12921"/>
                </a:lnTo>
                <a:lnTo>
                  <a:pt x="21600" y="10800"/>
                </a:lnTo>
                <a:lnTo>
                  <a:pt x="21468" y="8970"/>
                </a:lnTo>
                <a:lnTo>
                  <a:pt x="21178" y="6387"/>
                </a:lnTo>
                <a:lnTo>
                  <a:pt x="20888" y="4083"/>
                </a:lnTo>
                <a:lnTo>
                  <a:pt x="20564" y="1849"/>
                </a:lnTo>
                <a:lnTo>
                  <a:pt x="20032" y="230"/>
                </a:lnTo>
                <a:lnTo>
                  <a:pt x="19701" y="0"/>
                </a:lnTo>
                <a:close/>
              </a:path>
            </a:pathLst>
          </a:custGeom>
          <a:solidFill>
            <a:srgbClr val="00588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914400">
              <a:lnSpc>
                <a:spcPct val="100000"/>
              </a:lnSpc>
              <a:defRPr sz="25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Priorità II</a:t>
            </a:r>
          </a:p>
        </p:txBody>
      </p:sp>
      <p:sp>
        <p:nvSpPr>
          <p:cNvPr id="190" name="object 14"/>
          <p:cNvSpPr/>
          <p:nvPr/>
        </p:nvSpPr>
        <p:spPr>
          <a:xfrm>
            <a:off x="5702486" y="6988108"/>
            <a:ext cx="2774174" cy="734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01" y="0"/>
                </a:moveTo>
                <a:lnTo>
                  <a:pt x="844" y="0"/>
                </a:lnTo>
                <a:lnTo>
                  <a:pt x="515" y="243"/>
                </a:lnTo>
                <a:lnTo>
                  <a:pt x="247" y="904"/>
                </a:lnTo>
                <a:lnTo>
                  <a:pt x="66" y="1885"/>
                </a:lnTo>
                <a:lnTo>
                  <a:pt x="0" y="3086"/>
                </a:lnTo>
                <a:lnTo>
                  <a:pt x="0" y="18514"/>
                </a:lnTo>
                <a:lnTo>
                  <a:pt x="66" y="19715"/>
                </a:lnTo>
                <a:lnTo>
                  <a:pt x="247" y="20696"/>
                </a:lnTo>
                <a:lnTo>
                  <a:pt x="515" y="21357"/>
                </a:lnTo>
                <a:lnTo>
                  <a:pt x="844" y="21600"/>
                </a:lnTo>
                <a:lnTo>
                  <a:pt x="19701" y="21600"/>
                </a:lnTo>
                <a:lnTo>
                  <a:pt x="20321" y="20705"/>
                </a:lnTo>
                <a:lnTo>
                  <a:pt x="20756" y="18514"/>
                </a:lnTo>
                <a:lnTo>
                  <a:pt x="21244" y="14922"/>
                </a:lnTo>
                <a:lnTo>
                  <a:pt x="21495" y="12921"/>
                </a:lnTo>
                <a:lnTo>
                  <a:pt x="21600" y="10800"/>
                </a:lnTo>
                <a:lnTo>
                  <a:pt x="21468" y="8970"/>
                </a:lnTo>
                <a:lnTo>
                  <a:pt x="21178" y="6387"/>
                </a:lnTo>
                <a:lnTo>
                  <a:pt x="20888" y="4083"/>
                </a:lnTo>
                <a:lnTo>
                  <a:pt x="20564" y="1849"/>
                </a:lnTo>
                <a:lnTo>
                  <a:pt x="20032" y="230"/>
                </a:lnTo>
                <a:lnTo>
                  <a:pt x="19701" y="0"/>
                </a:lnTo>
                <a:close/>
              </a:path>
            </a:pathLst>
          </a:custGeom>
          <a:solidFill>
            <a:srgbClr val="00588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914400">
              <a:lnSpc>
                <a:spcPct val="100000"/>
              </a:lnSpc>
              <a:defRPr sz="25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Priorità III</a:t>
            </a:r>
          </a:p>
        </p:txBody>
      </p:sp>
      <p:sp>
        <p:nvSpPr>
          <p:cNvPr id="191" name="object 14"/>
          <p:cNvSpPr/>
          <p:nvPr/>
        </p:nvSpPr>
        <p:spPr>
          <a:xfrm>
            <a:off x="5702486" y="8374304"/>
            <a:ext cx="2774174" cy="734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01" y="0"/>
                </a:moveTo>
                <a:lnTo>
                  <a:pt x="844" y="0"/>
                </a:lnTo>
                <a:lnTo>
                  <a:pt x="515" y="243"/>
                </a:lnTo>
                <a:lnTo>
                  <a:pt x="247" y="904"/>
                </a:lnTo>
                <a:lnTo>
                  <a:pt x="66" y="1885"/>
                </a:lnTo>
                <a:lnTo>
                  <a:pt x="0" y="3086"/>
                </a:lnTo>
                <a:lnTo>
                  <a:pt x="0" y="18514"/>
                </a:lnTo>
                <a:lnTo>
                  <a:pt x="66" y="19715"/>
                </a:lnTo>
                <a:lnTo>
                  <a:pt x="247" y="20696"/>
                </a:lnTo>
                <a:lnTo>
                  <a:pt x="515" y="21357"/>
                </a:lnTo>
                <a:lnTo>
                  <a:pt x="844" y="21600"/>
                </a:lnTo>
                <a:lnTo>
                  <a:pt x="19701" y="21600"/>
                </a:lnTo>
                <a:lnTo>
                  <a:pt x="20321" y="20705"/>
                </a:lnTo>
                <a:lnTo>
                  <a:pt x="20756" y="18514"/>
                </a:lnTo>
                <a:lnTo>
                  <a:pt x="21244" y="14922"/>
                </a:lnTo>
                <a:lnTo>
                  <a:pt x="21495" y="12921"/>
                </a:lnTo>
                <a:lnTo>
                  <a:pt x="21600" y="10800"/>
                </a:lnTo>
                <a:lnTo>
                  <a:pt x="21468" y="8970"/>
                </a:lnTo>
                <a:lnTo>
                  <a:pt x="21178" y="6387"/>
                </a:lnTo>
                <a:lnTo>
                  <a:pt x="20888" y="4083"/>
                </a:lnTo>
                <a:lnTo>
                  <a:pt x="20564" y="1849"/>
                </a:lnTo>
                <a:lnTo>
                  <a:pt x="20032" y="230"/>
                </a:lnTo>
                <a:lnTo>
                  <a:pt x="19701" y="0"/>
                </a:lnTo>
                <a:close/>
              </a:path>
            </a:pathLst>
          </a:custGeom>
          <a:solidFill>
            <a:srgbClr val="00588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914400">
              <a:lnSpc>
                <a:spcPct val="100000"/>
              </a:lnSpc>
              <a:defRPr sz="25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Priorità IV</a:t>
            </a:r>
          </a:p>
        </p:txBody>
      </p:sp>
      <p:sp>
        <p:nvSpPr>
          <p:cNvPr id="192" name="object 14"/>
          <p:cNvSpPr/>
          <p:nvPr/>
        </p:nvSpPr>
        <p:spPr>
          <a:xfrm>
            <a:off x="5702486" y="9762226"/>
            <a:ext cx="2774174" cy="734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01" y="0"/>
                </a:moveTo>
                <a:lnTo>
                  <a:pt x="844" y="0"/>
                </a:lnTo>
                <a:lnTo>
                  <a:pt x="515" y="243"/>
                </a:lnTo>
                <a:lnTo>
                  <a:pt x="247" y="904"/>
                </a:lnTo>
                <a:lnTo>
                  <a:pt x="66" y="1885"/>
                </a:lnTo>
                <a:lnTo>
                  <a:pt x="0" y="3086"/>
                </a:lnTo>
                <a:lnTo>
                  <a:pt x="0" y="18514"/>
                </a:lnTo>
                <a:lnTo>
                  <a:pt x="66" y="19715"/>
                </a:lnTo>
                <a:lnTo>
                  <a:pt x="247" y="20696"/>
                </a:lnTo>
                <a:lnTo>
                  <a:pt x="515" y="21357"/>
                </a:lnTo>
                <a:lnTo>
                  <a:pt x="844" y="21600"/>
                </a:lnTo>
                <a:lnTo>
                  <a:pt x="19701" y="21600"/>
                </a:lnTo>
                <a:lnTo>
                  <a:pt x="20321" y="20705"/>
                </a:lnTo>
                <a:lnTo>
                  <a:pt x="20756" y="18514"/>
                </a:lnTo>
                <a:lnTo>
                  <a:pt x="21244" y="14922"/>
                </a:lnTo>
                <a:lnTo>
                  <a:pt x="21495" y="12921"/>
                </a:lnTo>
                <a:lnTo>
                  <a:pt x="21600" y="10800"/>
                </a:lnTo>
                <a:lnTo>
                  <a:pt x="21468" y="8970"/>
                </a:lnTo>
                <a:lnTo>
                  <a:pt x="21178" y="6387"/>
                </a:lnTo>
                <a:lnTo>
                  <a:pt x="20888" y="4083"/>
                </a:lnTo>
                <a:lnTo>
                  <a:pt x="20564" y="1849"/>
                </a:lnTo>
                <a:lnTo>
                  <a:pt x="20032" y="230"/>
                </a:lnTo>
                <a:lnTo>
                  <a:pt x="19701" y="0"/>
                </a:lnTo>
                <a:close/>
              </a:path>
            </a:pathLst>
          </a:custGeom>
          <a:solidFill>
            <a:srgbClr val="00588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914400">
              <a:lnSpc>
                <a:spcPct val="100000"/>
              </a:lnSpc>
              <a:defRPr sz="25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Ass. Tecnica</a:t>
            </a:r>
          </a:p>
        </p:txBody>
      </p:sp>
      <p:sp>
        <p:nvSpPr>
          <p:cNvPr id="193" name="object 21"/>
          <p:cNvSpPr/>
          <p:nvPr/>
        </p:nvSpPr>
        <p:spPr>
          <a:xfrm>
            <a:off x="14288182" y="5632339"/>
            <a:ext cx="2237034" cy="691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6" y="0"/>
                </a:moveTo>
                <a:lnTo>
                  <a:pt x="554" y="0"/>
                </a:lnTo>
                <a:lnTo>
                  <a:pt x="338" y="162"/>
                </a:lnTo>
                <a:lnTo>
                  <a:pt x="162" y="603"/>
                </a:lnTo>
                <a:lnTo>
                  <a:pt x="44" y="1256"/>
                </a:lnTo>
                <a:lnTo>
                  <a:pt x="0" y="2057"/>
                </a:lnTo>
                <a:lnTo>
                  <a:pt x="0" y="19543"/>
                </a:lnTo>
                <a:lnTo>
                  <a:pt x="44" y="20344"/>
                </a:lnTo>
                <a:lnTo>
                  <a:pt x="162" y="20997"/>
                </a:lnTo>
                <a:lnTo>
                  <a:pt x="338" y="21438"/>
                </a:lnTo>
                <a:lnTo>
                  <a:pt x="554" y="21600"/>
                </a:lnTo>
                <a:lnTo>
                  <a:pt x="21046" y="21600"/>
                </a:lnTo>
                <a:lnTo>
                  <a:pt x="21262" y="21438"/>
                </a:lnTo>
                <a:lnTo>
                  <a:pt x="21438" y="20997"/>
                </a:lnTo>
                <a:lnTo>
                  <a:pt x="21556" y="20344"/>
                </a:lnTo>
                <a:lnTo>
                  <a:pt x="21600" y="19543"/>
                </a:lnTo>
                <a:lnTo>
                  <a:pt x="21600" y="2057"/>
                </a:lnTo>
                <a:lnTo>
                  <a:pt x="21556" y="1256"/>
                </a:lnTo>
                <a:lnTo>
                  <a:pt x="21438" y="603"/>
                </a:lnTo>
                <a:lnTo>
                  <a:pt x="21262" y="162"/>
                </a:lnTo>
                <a:lnTo>
                  <a:pt x="21046" y="0"/>
                </a:lnTo>
                <a:close/>
              </a:path>
            </a:pathLst>
          </a:custGeom>
          <a:solidFill>
            <a:srgbClr val="FAA6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indent="12700" defTabSz="914400">
              <a:lnSpc>
                <a:spcPct val="100000"/>
              </a:lnSpc>
              <a:defRPr b="1" spc="44" sz="16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€</a:t>
            </a:r>
            <a:r>
              <a:rPr spc="-44"/>
              <a:t> </a:t>
            </a:r>
            <a:r>
              <a:rPr spc="79"/>
              <a:t>340.432.948,00</a:t>
            </a:r>
          </a:p>
        </p:txBody>
      </p:sp>
      <p:sp>
        <p:nvSpPr>
          <p:cNvPr id="194" name="object 21"/>
          <p:cNvSpPr/>
          <p:nvPr/>
        </p:nvSpPr>
        <p:spPr>
          <a:xfrm>
            <a:off x="14288182" y="7009604"/>
            <a:ext cx="2237034" cy="691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6" y="0"/>
                </a:moveTo>
                <a:lnTo>
                  <a:pt x="554" y="0"/>
                </a:lnTo>
                <a:lnTo>
                  <a:pt x="338" y="162"/>
                </a:lnTo>
                <a:lnTo>
                  <a:pt x="162" y="603"/>
                </a:lnTo>
                <a:lnTo>
                  <a:pt x="44" y="1256"/>
                </a:lnTo>
                <a:lnTo>
                  <a:pt x="0" y="2057"/>
                </a:lnTo>
                <a:lnTo>
                  <a:pt x="0" y="19543"/>
                </a:lnTo>
                <a:lnTo>
                  <a:pt x="44" y="20344"/>
                </a:lnTo>
                <a:lnTo>
                  <a:pt x="162" y="20997"/>
                </a:lnTo>
                <a:lnTo>
                  <a:pt x="338" y="21438"/>
                </a:lnTo>
                <a:lnTo>
                  <a:pt x="554" y="21600"/>
                </a:lnTo>
                <a:lnTo>
                  <a:pt x="21046" y="21600"/>
                </a:lnTo>
                <a:lnTo>
                  <a:pt x="21262" y="21438"/>
                </a:lnTo>
                <a:lnTo>
                  <a:pt x="21438" y="20997"/>
                </a:lnTo>
                <a:lnTo>
                  <a:pt x="21556" y="20344"/>
                </a:lnTo>
                <a:lnTo>
                  <a:pt x="21600" y="19543"/>
                </a:lnTo>
                <a:lnTo>
                  <a:pt x="21600" y="2057"/>
                </a:lnTo>
                <a:lnTo>
                  <a:pt x="21556" y="1256"/>
                </a:lnTo>
                <a:lnTo>
                  <a:pt x="21438" y="603"/>
                </a:lnTo>
                <a:lnTo>
                  <a:pt x="21262" y="162"/>
                </a:lnTo>
                <a:lnTo>
                  <a:pt x="21046" y="0"/>
                </a:lnTo>
                <a:close/>
              </a:path>
            </a:pathLst>
          </a:custGeom>
          <a:solidFill>
            <a:srgbClr val="FAA6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indent="12700" defTabSz="914400">
              <a:lnSpc>
                <a:spcPct val="100000"/>
              </a:lnSpc>
              <a:defRPr b="1" spc="44" sz="16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€</a:t>
            </a:r>
            <a:r>
              <a:rPr spc="0"/>
              <a:t> </a:t>
            </a:r>
            <a:r>
              <a:rPr spc="17"/>
              <a:t>103.814.694,00</a:t>
            </a:r>
          </a:p>
        </p:txBody>
      </p:sp>
      <p:sp>
        <p:nvSpPr>
          <p:cNvPr id="195" name="object 21"/>
          <p:cNvSpPr/>
          <p:nvPr/>
        </p:nvSpPr>
        <p:spPr>
          <a:xfrm>
            <a:off x="14288182" y="8395800"/>
            <a:ext cx="2237034" cy="691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6" y="0"/>
                </a:moveTo>
                <a:lnTo>
                  <a:pt x="554" y="0"/>
                </a:lnTo>
                <a:lnTo>
                  <a:pt x="338" y="162"/>
                </a:lnTo>
                <a:lnTo>
                  <a:pt x="162" y="603"/>
                </a:lnTo>
                <a:lnTo>
                  <a:pt x="44" y="1256"/>
                </a:lnTo>
                <a:lnTo>
                  <a:pt x="0" y="2057"/>
                </a:lnTo>
                <a:lnTo>
                  <a:pt x="0" y="19543"/>
                </a:lnTo>
                <a:lnTo>
                  <a:pt x="44" y="20344"/>
                </a:lnTo>
                <a:lnTo>
                  <a:pt x="162" y="20997"/>
                </a:lnTo>
                <a:lnTo>
                  <a:pt x="338" y="21438"/>
                </a:lnTo>
                <a:lnTo>
                  <a:pt x="554" y="21600"/>
                </a:lnTo>
                <a:lnTo>
                  <a:pt x="21046" y="21600"/>
                </a:lnTo>
                <a:lnTo>
                  <a:pt x="21262" y="21438"/>
                </a:lnTo>
                <a:lnTo>
                  <a:pt x="21438" y="20997"/>
                </a:lnTo>
                <a:lnTo>
                  <a:pt x="21556" y="20344"/>
                </a:lnTo>
                <a:lnTo>
                  <a:pt x="21600" y="19543"/>
                </a:lnTo>
                <a:lnTo>
                  <a:pt x="21600" y="2057"/>
                </a:lnTo>
                <a:lnTo>
                  <a:pt x="21556" y="1256"/>
                </a:lnTo>
                <a:lnTo>
                  <a:pt x="21438" y="603"/>
                </a:lnTo>
                <a:lnTo>
                  <a:pt x="21262" y="162"/>
                </a:lnTo>
                <a:lnTo>
                  <a:pt x="21046" y="0"/>
                </a:lnTo>
                <a:close/>
              </a:path>
            </a:pathLst>
          </a:custGeom>
          <a:solidFill>
            <a:srgbClr val="FAA6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indent="12700" defTabSz="914400">
              <a:lnSpc>
                <a:spcPct val="100000"/>
              </a:lnSpc>
              <a:defRPr b="1" spc="44" sz="16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€</a:t>
            </a:r>
            <a:r>
              <a:rPr spc="-35"/>
              <a:t> </a:t>
            </a:r>
            <a:r>
              <a:rPr spc="62"/>
              <a:t>14.000.000,00</a:t>
            </a:r>
          </a:p>
        </p:txBody>
      </p:sp>
      <p:sp>
        <p:nvSpPr>
          <p:cNvPr id="196" name="object 21"/>
          <p:cNvSpPr/>
          <p:nvPr/>
        </p:nvSpPr>
        <p:spPr>
          <a:xfrm>
            <a:off x="14288182" y="9773815"/>
            <a:ext cx="2237034" cy="691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6" y="0"/>
                </a:moveTo>
                <a:lnTo>
                  <a:pt x="554" y="0"/>
                </a:lnTo>
                <a:lnTo>
                  <a:pt x="338" y="162"/>
                </a:lnTo>
                <a:lnTo>
                  <a:pt x="162" y="603"/>
                </a:lnTo>
                <a:lnTo>
                  <a:pt x="44" y="1256"/>
                </a:lnTo>
                <a:lnTo>
                  <a:pt x="0" y="2057"/>
                </a:lnTo>
                <a:lnTo>
                  <a:pt x="0" y="19543"/>
                </a:lnTo>
                <a:lnTo>
                  <a:pt x="44" y="20344"/>
                </a:lnTo>
                <a:lnTo>
                  <a:pt x="162" y="20997"/>
                </a:lnTo>
                <a:lnTo>
                  <a:pt x="338" y="21438"/>
                </a:lnTo>
                <a:lnTo>
                  <a:pt x="554" y="21600"/>
                </a:lnTo>
                <a:lnTo>
                  <a:pt x="21046" y="21600"/>
                </a:lnTo>
                <a:lnTo>
                  <a:pt x="21262" y="21438"/>
                </a:lnTo>
                <a:lnTo>
                  <a:pt x="21438" y="20997"/>
                </a:lnTo>
                <a:lnTo>
                  <a:pt x="21556" y="20344"/>
                </a:lnTo>
                <a:lnTo>
                  <a:pt x="21600" y="19543"/>
                </a:lnTo>
                <a:lnTo>
                  <a:pt x="21600" y="2057"/>
                </a:lnTo>
                <a:lnTo>
                  <a:pt x="21556" y="1256"/>
                </a:lnTo>
                <a:lnTo>
                  <a:pt x="21438" y="603"/>
                </a:lnTo>
                <a:lnTo>
                  <a:pt x="21262" y="162"/>
                </a:lnTo>
                <a:lnTo>
                  <a:pt x="21046" y="0"/>
                </a:lnTo>
                <a:close/>
              </a:path>
            </a:pathLst>
          </a:custGeom>
          <a:solidFill>
            <a:srgbClr val="FAA61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indent="12700" defTabSz="914400">
              <a:lnSpc>
                <a:spcPct val="100000"/>
              </a:lnSpc>
              <a:defRPr b="1" spc="44" sz="1600">
                <a:solidFill>
                  <a:srgbClr val="FFFFFF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€</a:t>
            </a:r>
            <a:r>
              <a:rPr spc="-53"/>
              <a:t> </a:t>
            </a:r>
            <a:r>
              <a:rPr spc="17"/>
              <a:t>62.186.018,00</a:t>
            </a:r>
          </a:p>
        </p:txBody>
      </p:sp>
      <p:sp>
        <p:nvSpPr>
          <p:cNvPr id="197" name="object 9"/>
          <p:cNvSpPr/>
          <p:nvPr/>
        </p:nvSpPr>
        <p:spPr>
          <a:xfrm>
            <a:off x="17053621" y="5441537"/>
            <a:ext cx="1066610" cy="1073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DCEA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indent="12700" defTabSz="914400">
              <a:lnSpc>
                <a:spcPct val="100000"/>
              </a:lnSpc>
              <a:spcBef>
                <a:spcPts val="100"/>
              </a:spcBef>
              <a:defRPr b="1" spc="107" sz="15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34,48%</a:t>
            </a:r>
          </a:p>
        </p:txBody>
      </p:sp>
      <p:sp>
        <p:nvSpPr>
          <p:cNvPr id="198" name="object 9"/>
          <p:cNvSpPr/>
          <p:nvPr/>
        </p:nvSpPr>
        <p:spPr>
          <a:xfrm>
            <a:off x="17053621" y="6818802"/>
            <a:ext cx="1066610" cy="1073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DCEA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indent="12700" defTabSz="914400">
              <a:lnSpc>
                <a:spcPct val="100000"/>
              </a:lnSpc>
              <a:spcBef>
                <a:spcPts val="100"/>
              </a:spcBef>
              <a:defRPr b="1" spc="107" sz="15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10,51%</a:t>
            </a:r>
          </a:p>
        </p:txBody>
      </p:sp>
      <p:sp>
        <p:nvSpPr>
          <p:cNvPr id="199" name="object 9"/>
          <p:cNvSpPr/>
          <p:nvPr/>
        </p:nvSpPr>
        <p:spPr>
          <a:xfrm>
            <a:off x="17053621" y="8196067"/>
            <a:ext cx="1066610" cy="1073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DCEA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indent="12700" defTabSz="914400">
              <a:lnSpc>
                <a:spcPct val="100000"/>
              </a:lnSpc>
              <a:spcBef>
                <a:spcPts val="100"/>
              </a:spcBef>
              <a:defRPr b="1" spc="107" sz="15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1,42%</a:t>
            </a:r>
          </a:p>
        </p:txBody>
      </p:sp>
      <p:sp>
        <p:nvSpPr>
          <p:cNvPr id="200" name="object 9"/>
          <p:cNvSpPr/>
          <p:nvPr/>
        </p:nvSpPr>
        <p:spPr>
          <a:xfrm>
            <a:off x="17053621" y="9613500"/>
            <a:ext cx="1066610" cy="1073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DCEAF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indent="12700" defTabSz="914400">
              <a:lnSpc>
                <a:spcPct val="100000"/>
              </a:lnSpc>
              <a:spcBef>
                <a:spcPts val="100"/>
              </a:spcBef>
              <a:defRPr b="1" spc="107" sz="15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6,30%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magine 4" descr="Immagin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24361" y="4732411"/>
            <a:ext cx="6370777" cy="425117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object 3"/>
          <p:cNvSpPr txBox="1"/>
          <p:nvPr/>
        </p:nvSpPr>
        <p:spPr>
          <a:xfrm>
            <a:off x="2311081" y="3379181"/>
            <a:ext cx="12162448" cy="6907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 </a:t>
            </a:r>
            <a:r>
              <a:rPr b="1"/>
              <a:t>GAL Pesca </a:t>
            </a:r>
            <a:r>
              <a:t>sono organismi, composti da soggetti pubblici e privati, che sviluppano e attuano nelle zone costiere strategie di sviluppo locale di tipo partecipativo</a:t>
            </a: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La </a:t>
            </a:r>
            <a:r>
              <a:rPr b="1"/>
              <a:t>Priorità III – Obiettivo specifico 3.1 </a:t>
            </a:r>
            <a:r>
              <a:t>del FEAMPA prevede la possibilità per i </a:t>
            </a:r>
            <a:r>
              <a:rPr b="1"/>
              <a:t>Gruppi di Azioni Locale (GAL) della Pesca </a:t>
            </a:r>
            <a:r>
              <a:t>di candidarsi  alla attuazione di una propria Strategia di Sviluppo Locale (SSL), definita  attraverso un approccio partecipativo bottom-up, con il coinvolgimento  di una rete più ampia di attori locali (enti pubblici, privati, associazioni di categoria del settore della pesca e acquacoltura, stakeholder, privati cittadini, etc…)</a:t>
            </a: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30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La </a:t>
            </a:r>
            <a:r>
              <a:rPr b="1"/>
              <a:t>Regione Puglia </a:t>
            </a:r>
            <a:r>
              <a:t>ha pubblicato sul BURP n. 20 del 07/03/2024, il </a:t>
            </a:r>
            <a:r>
              <a:rPr b="1"/>
              <a:t>Bando</a:t>
            </a:r>
            <a:r>
              <a:t> per la selezione dei Gruppi di Azione Locale della Pesca e delle strategie di sviluppo locale di tipo partecipativo, con </a:t>
            </a:r>
            <a:r>
              <a:rPr b="1"/>
              <a:t>scadenza 05/06/2024.</a:t>
            </a:r>
          </a:p>
        </p:txBody>
      </p:sp>
      <p:sp>
        <p:nvSpPr>
          <p:cNvPr id="207" name="CasellaDiTesto 23"/>
          <p:cNvSpPr txBox="1"/>
          <p:nvPr/>
        </p:nvSpPr>
        <p:spPr>
          <a:xfrm>
            <a:off x="2238508" y="2417614"/>
            <a:ext cx="18187971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I Gruppi di Azione Locale della Pesca nella Programmazione 2023-2027</a:t>
            </a:r>
          </a:p>
        </p:txBody>
      </p:sp>
      <p:sp>
        <p:nvSpPr>
          <p:cNvPr id="208" name="object 10"/>
          <p:cNvSpPr/>
          <p:nvPr/>
        </p:nvSpPr>
        <p:spPr>
          <a:xfrm>
            <a:off x="2311081" y="3197065"/>
            <a:ext cx="17453841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magine 4" descr="Immagin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24360" y="4732411"/>
            <a:ext cx="6370778" cy="4251178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object 3"/>
          <p:cNvSpPr txBox="1"/>
          <p:nvPr/>
        </p:nvSpPr>
        <p:spPr>
          <a:xfrm>
            <a:off x="2311081" y="3379181"/>
            <a:ext cx="12162448" cy="6178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33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L’obiettivo è la realizzazione di strategie locali che soddisfino le seguenti finalità:</a:t>
            </a:r>
          </a:p>
          <a:p>
            <a:pPr marL="298450" marR="5080" indent="-285750" algn="just" defTabSz="914400">
              <a:lnSpc>
                <a:spcPct val="89300"/>
              </a:lnSpc>
              <a:spcBef>
                <a:spcPts val="400"/>
              </a:spcBef>
              <a:buSzPct val="100000"/>
              <a:buFont typeface="Arial"/>
              <a:buChar char="•"/>
              <a:defRPr sz="33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migliorare l’implementazione di politiche a favore delle aree costiere interessate da attività riguardanti il comparto ittico, in particolare, di quelle che si stanno spopolando</a:t>
            </a:r>
          </a:p>
          <a:p>
            <a:pPr marL="298450" marR="5080" indent="-285750" algn="just" defTabSz="914400">
              <a:lnSpc>
                <a:spcPct val="89300"/>
              </a:lnSpc>
              <a:spcBef>
                <a:spcPts val="400"/>
              </a:spcBef>
              <a:buSzPct val="100000"/>
              <a:buFont typeface="Arial"/>
              <a:buChar char="•"/>
              <a:defRPr sz="33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promuovere una maggiore qualità della progettazione locale</a:t>
            </a:r>
          </a:p>
          <a:p>
            <a:pPr marL="298450" marR="5080" indent="-285750" algn="just" defTabSz="914400">
              <a:lnSpc>
                <a:spcPct val="89300"/>
              </a:lnSpc>
              <a:spcBef>
                <a:spcPts val="400"/>
              </a:spcBef>
              <a:buSzPct val="100000"/>
              <a:buFont typeface="Arial"/>
              <a:buChar char="•"/>
              <a:defRPr sz="33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promuovere la partecipazione delle comunità locali ai processi di sviluppo, contribuendo a rafforzare il dialogo tra società civile e istituzioni locali</a:t>
            </a:r>
          </a:p>
          <a:p>
            <a:pPr marL="298450" marR="5080" indent="-285750" algn="just" defTabSz="914400">
              <a:lnSpc>
                <a:spcPct val="89300"/>
              </a:lnSpc>
              <a:spcBef>
                <a:spcPts val="400"/>
              </a:spcBef>
              <a:buSzPct val="100000"/>
              <a:buFont typeface="Arial"/>
              <a:buChar char="•"/>
              <a:defRPr sz="33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promuovere il coordinamento tra politiche, strumenti di governance e procedure per accedere ai finanziamenti UE</a:t>
            </a:r>
          </a:p>
        </p:txBody>
      </p:sp>
      <p:sp>
        <p:nvSpPr>
          <p:cNvPr id="215" name="CasellaDiTesto 23"/>
          <p:cNvSpPr txBox="1"/>
          <p:nvPr/>
        </p:nvSpPr>
        <p:spPr>
          <a:xfrm>
            <a:off x="2238508" y="2417614"/>
            <a:ext cx="18187971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Finalità del CLLD</a:t>
            </a:r>
          </a:p>
        </p:txBody>
      </p:sp>
      <p:sp>
        <p:nvSpPr>
          <p:cNvPr id="216" name="object 10"/>
          <p:cNvSpPr/>
          <p:nvPr/>
        </p:nvSpPr>
        <p:spPr>
          <a:xfrm>
            <a:off x="2311081" y="3197065"/>
            <a:ext cx="17453841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CasellaDiTesto 23"/>
          <p:cNvSpPr txBox="1"/>
          <p:nvPr/>
        </p:nvSpPr>
        <p:spPr>
          <a:xfrm>
            <a:off x="2238508" y="2417614"/>
            <a:ext cx="18187971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Finalità del CLLD</a:t>
            </a:r>
          </a:p>
        </p:txBody>
      </p:sp>
      <p:sp>
        <p:nvSpPr>
          <p:cNvPr id="222" name="object 10"/>
          <p:cNvSpPr/>
          <p:nvPr/>
        </p:nvSpPr>
        <p:spPr>
          <a:xfrm>
            <a:off x="2311081" y="3197065"/>
            <a:ext cx="17453841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aphicFrame>
        <p:nvGraphicFramePr>
          <p:cNvPr id="223" name="Segnaposto contenuto 3"/>
          <p:cNvGraphicFramePr/>
          <p:nvPr/>
        </p:nvGraphicFramePr>
        <p:xfrm>
          <a:off x="4101562" y="4388144"/>
          <a:ext cx="13885580" cy="493982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682987"/>
                <a:gridCol w="10189892"/>
              </a:tblGrid>
              <a:tr h="522956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Ebrima"/>
                          <a:ea typeface="Ebrima"/>
                          <a:cs typeface="Ebrima"/>
                          <a:sym typeface="Ebrima"/>
                        </a:rPr>
                        <a:t>GRUPPO DI INTERESSE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Ebrima"/>
                          <a:ea typeface="Ebrima"/>
                          <a:cs typeface="Ebrima"/>
                          <a:sym typeface="Ebrima"/>
                        </a:rPr>
                        <a:t>SOGGETTI</a:t>
                      </a:r>
                    </a:p>
                  </a:txBody>
                  <a:tcPr marL="45720" marR="45720" marT="45720" marB="45720" anchor="t" anchorCtr="0" horzOverflow="overflow">
                    <a:solidFill>
                      <a:srgbClr val="4472C4"/>
                    </a:solidFill>
                  </a:tcPr>
                </a:tc>
              </a:tr>
              <a:tr h="868305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cap="small" sz="2000">
                          <a:latin typeface="Ebrima"/>
                          <a:ea typeface="Ebrima"/>
                          <a:cs typeface="Ebrima"/>
                          <a:sym typeface="Ebrima"/>
                        </a:rPr>
                        <a:t>Autorità pubbliche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defRPr b="0" sz="1800"/>
                      </a:pPr>
                      <a:r>
                        <a:rPr sz="2000">
                          <a:latin typeface="Ebrima"/>
                          <a:ea typeface="Ebrima"/>
                          <a:cs typeface="Ebrima"/>
                          <a:sym typeface="Ebrima"/>
                        </a:rPr>
                        <a:t>Enti locali, Enti parco, Camere di commercio, Autorità Portuali. Consorzi, società e associazioni composte o partecipate da sole autorità pubbliche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CDD4EA"/>
                    </a:solidFill>
                  </a:tcPr>
                </a:tc>
              </a:tr>
              <a:tr h="557470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cap="small" sz="2000">
                          <a:latin typeface="Ebrima"/>
                          <a:ea typeface="Ebrima"/>
                          <a:cs typeface="Ebrima"/>
                          <a:sym typeface="Ebrima"/>
                        </a:rPr>
                        <a:t>Organizzazioni di Ricerca e Università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defRPr b="0" sz="1800"/>
                      </a:pPr>
                      <a:r>
                        <a:rPr sz="2000">
                          <a:latin typeface="Ebrima"/>
                          <a:ea typeface="Ebrima"/>
                          <a:cs typeface="Ebrima"/>
                          <a:sym typeface="Ebrima"/>
                        </a:rPr>
                        <a:t>Università, Enti di ricerca pubblici e privati anche in forma associata o consorziata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E8EBF5"/>
                    </a:solidFill>
                  </a:tcPr>
                </a:tc>
              </a:tr>
              <a:tr h="1513130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cap="small" sz="2000">
                          <a:latin typeface="Ebrima"/>
                          <a:ea typeface="Ebrima"/>
                          <a:cs typeface="Ebrima"/>
                          <a:sym typeface="Ebrima"/>
                        </a:rPr>
                        <a:t>Parti economiche e sociali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defRPr b="0" sz="1800"/>
                      </a:pPr>
                      <a:r>
                        <a:rPr sz="2000">
                          <a:latin typeface="Ebrima"/>
                          <a:ea typeface="Ebrima"/>
                          <a:cs typeface="Ebrima"/>
                          <a:sym typeface="Ebrima"/>
                        </a:rPr>
                        <a:t>Imprese singole o associate e loro organizzazioni professionali e associazioni di categoria della filiera ittica e di altri settori economici, sindacati dei lavoratori, imprese di consulenza e assistenza tecnica, studi professionali, studi legali, consulenti e liberi professionisti. Istituti di credito e assicurativi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CDD4EA"/>
                    </a:solidFill>
                  </a:tcPr>
                </a:tc>
              </a:tr>
              <a:tr h="1513130">
                <a:tc>
                  <a:txBody>
                    <a:bodyPr/>
                    <a:lstStyle/>
                    <a:p>
                      <a:pPr algn="l" defTabSz="914400">
                        <a:defRPr b="0" sz="1800"/>
                      </a:pPr>
                      <a:r>
                        <a:rPr cap="small" sz="2000">
                          <a:latin typeface="Ebrima"/>
                          <a:ea typeface="Ebrima"/>
                          <a:cs typeface="Ebrima"/>
                          <a:sym typeface="Ebrima"/>
                        </a:rPr>
                        <a:t>Organismi che rappresentano la
società civile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defRPr b="0" sz="1800"/>
                      </a:pPr>
                      <a:r>
                        <a:rPr sz="2000">
                          <a:latin typeface="Ebrima"/>
                          <a:ea typeface="Ebrima"/>
                          <a:cs typeface="Ebrima"/>
                          <a:sym typeface="Ebrima"/>
                        </a:rPr>
                        <a:t>Soggetti senza fini di lucro operanti nel sociale, nello sport, nella tutela dei consumatori e nello sviluppo e/o promozione del territorio ivi compresi i FLAG, Soggetti senza fini di lucro operanti nei settori della tutela, salvaguardia e cura dell'ambiente, del paesaggio e del patrimonio storico e artistico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E8EBF5"/>
                    </a:solidFill>
                  </a:tcPr>
                </a:tc>
              </a:tr>
            </a:tbl>
          </a:graphicData>
        </a:graphic>
      </p:graphicFrame>
      <p:sp>
        <p:nvSpPr>
          <p:cNvPr id="224" name="Il partenariato del GAL è composto da rappresentanti degli interessi socio-economici pubblici e privati della realtà locale (art. 32  Regolamento (UE) n. 1060/2021) per ciascuna delle seguenti categorie:"/>
          <p:cNvSpPr txBox="1"/>
          <p:nvPr/>
        </p:nvSpPr>
        <p:spPr>
          <a:xfrm>
            <a:off x="2220027" y="3326376"/>
            <a:ext cx="17635949" cy="735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3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Il </a:t>
            </a:r>
            <a:r>
              <a:rPr b="1"/>
              <a:t>partenariato del GAL</a:t>
            </a:r>
            <a:r>
              <a:t> è composto da rappresentanti degli interessi socio-economici pubblici e privati della realtà locale (art. 32  Regolamento (UE) n. 1060/2021) per ciascuna delle seguenti categorie:</a:t>
            </a:r>
          </a:p>
        </p:txBody>
      </p:sp>
      <p:sp>
        <p:nvSpPr>
          <p:cNvPr id="225" name="CasellaDiTesto 13"/>
          <p:cNvSpPr txBox="1"/>
          <p:nvPr/>
        </p:nvSpPr>
        <p:spPr>
          <a:xfrm>
            <a:off x="8259168" y="10119089"/>
            <a:ext cx="9695180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lnSpc>
                <a:spcPct val="100000"/>
              </a:lnSpc>
              <a:defRPr b="1" spc="-5" sz="2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 </a:t>
            </a:r>
            <a:r>
              <a:rPr b="0" spc="0">
                <a:solidFill>
                  <a:srgbClr val="2F5597"/>
                </a:solidFill>
              </a:rPr>
              <a:t>Deve essere garantita una </a:t>
            </a:r>
            <a:r>
              <a:rPr spc="0">
                <a:solidFill>
                  <a:srgbClr val="2F5597"/>
                </a:solidFill>
              </a:rPr>
              <a:t>rappresentanza significativa dei settori della pesca e/o acquacoltura e/o del settore della trasformazione e commercializzazione del prodotto ittico</a:t>
            </a:r>
            <a:endParaRPr spc="0">
              <a:solidFill>
                <a:srgbClr val="2F5597"/>
              </a:solidFill>
            </a:endParaRPr>
          </a:p>
          <a:p>
            <a:pPr algn="l" defTabSz="914400">
              <a:lnSpc>
                <a:spcPct val="100000"/>
              </a:lnSpc>
              <a:defRPr b="1" spc="-6" sz="2000">
                <a:solidFill>
                  <a:srgbClr val="FDB515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~</a:t>
            </a:r>
            <a:r>
              <a:rPr b="0" spc="0">
                <a:solidFill>
                  <a:srgbClr val="2F5597"/>
                </a:solidFill>
              </a:rPr>
              <a:t> Nessun Gruppo di interesse può assumere più del 49% degli aventi diritto al voto negli organi decisionali</a:t>
            </a:r>
            <a:endParaRPr b="0" spc="0">
              <a:solidFill>
                <a:srgbClr val="2F5597"/>
              </a:solidFill>
            </a:endParaRPr>
          </a:p>
        </p:txBody>
      </p:sp>
      <p:sp>
        <p:nvSpPr>
          <p:cNvPr id="226" name="object 14"/>
          <p:cNvSpPr txBox="1"/>
          <p:nvPr/>
        </p:nvSpPr>
        <p:spPr>
          <a:xfrm>
            <a:off x="5954474" y="9895552"/>
            <a:ext cx="1776471" cy="140209"/>
          </a:xfrm>
          <a:prstGeom prst="rect">
            <a:avLst/>
          </a:prstGeom>
          <a:solidFill>
            <a:srgbClr val="FFF2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914400">
              <a:lnSpc>
                <a:spcPts val="900"/>
              </a:lnSpc>
              <a:defRPr b="1" spc="100" sz="2000">
                <a:solidFill>
                  <a:srgbClr val="005881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NOTA</a:t>
            </a:r>
            <a:r>
              <a:rPr spc="-112"/>
              <a:t> </a:t>
            </a:r>
            <a:r>
              <a:rPr spc="162"/>
              <a:t>BENE</a:t>
            </a:r>
          </a:p>
        </p:txBody>
      </p:sp>
      <p:grpSp>
        <p:nvGrpSpPr>
          <p:cNvPr id="232" name="object 16"/>
          <p:cNvGrpSpPr/>
          <p:nvPr/>
        </p:nvGrpSpPr>
        <p:grpSpPr>
          <a:xfrm>
            <a:off x="6048400" y="10328079"/>
            <a:ext cx="1588619" cy="1588621"/>
            <a:chOff x="0" y="0"/>
            <a:chExt cx="1588617" cy="1588620"/>
          </a:xfrm>
        </p:grpSpPr>
        <p:sp>
          <p:nvSpPr>
            <p:cNvPr id="227" name="object 17"/>
            <p:cNvSpPr/>
            <p:nvPr/>
          </p:nvSpPr>
          <p:spPr>
            <a:xfrm>
              <a:off x="0" y="0"/>
              <a:ext cx="1588618" cy="15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2" y="0"/>
                  </a:moveTo>
                  <a:lnTo>
                    <a:pt x="10698" y="0"/>
                  </a:lnTo>
                  <a:lnTo>
                    <a:pt x="10603" y="48"/>
                  </a:lnTo>
                  <a:lnTo>
                    <a:pt x="8623" y="2678"/>
                  </a:lnTo>
                  <a:lnTo>
                    <a:pt x="5594" y="1390"/>
                  </a:lnTo>
                  <a:lnTo>
                    <a:pt x="5487" y="1396"/>
                  </a:lnTo>
                  <a:lnTo>
                    <a:pt x="5311" y="1498"/>
                  </a:lnTo>
                  <a:lnTo>
                    <a:pt x="5252" y="1587"/>
                  </a:lnTo>
                  <a:lnTo>
                    <a:pt x="4975" y="3861"/>
                  </a:lnTo>
                  <a:lnTo>
                    <a:pt x="5102" y="4022"/>
                  </a:lnTo>
                  <a:lnTo>
                    <a:pt x="5457" y="4066"/>
                  </a:lnTo>
                  <a:lnTo>
                    <a:pt x="5618" y="3939"/>
                  </a:lnTo>
                  <a:lnTo>
                    <a:pt x="5831" y="2193"/>
                  </a:lnTo>
                  <a:lnTo>
                    <a:pt x="8740" y="3431"/>
                  </a:lnTo>
                  <a:lnTo>
                    <a:pt x="8899" y="3389"/>
                  </a:lnTo>
                  <a:lnTo>
                    <a:pt x="10800" y="862"/>
                  </a:lnTo>
                  <a:lnTo>
                    <a:pt x="12701" y="3389"/>
                  </a:lnTo>
                  <a:lnTo>
                    <a:pt x="12860" y="3431"/>
                  </a:lnTo>
                  <a:lnTo>
                    <a:pt x="15769" y="2193"/>
                  </a:lnTo>
                  <a:lnTo>
                    <a:pt x="16151" y="5332"/>
                  </a:lnTo>
                  <a:lnTo>
                    <a:pt x="16268" y="5448"/>
                  </a:lnTo>
                  <a:lnTo>
                    <a:pt x="19407" y="5831"/>
                  </a:lnTo>
                  <a:lnTo>
                    <a:pt x="18169" y="8740"/>
                  </a:lnTo>
                  <a:lnTo>
                    <a:pt x="18211" y="8899"/>
                  </a:lnTo>
                  <a:lnTo>
                    <a:pt x="20738" y="10800"/>
                  </a:lnTo>
                  <a:lnTo>
                    <a:pt x="18211" y="12700"/>
                  </a:lnTo>
                  <a:lnTo>
                    <a:pt x="18169" y="12860"/>
                  </a:lnTo>
                  <a:lnTo>
                    <a:pt x="19407" y="15769"/>
                  </a:lnTo>
                  <a:lnTo>
                    <a:pt x="16268" y="16152"/>
                  </a:lnTo>
                  <a:lnTo>
                    <a:pt x="16151" y="16268"/>
                  </a:lnTo>
                  <a:lnTo>
                    <a:pt x="15769" y="19407"/>
                  </a:lnTo>
                  <a:lnTo>
                    <a:pt x="12860" y="18169"/>
                  </a:lnTo>
                  <a:lnTo>
                    <a:pt x="12701" y="18211"/>
                  </a:lnTo>
                  <a:lnTo>
                    <a:pt x="10800" y="20738"/>
                  </a:lnTo>
                  <a:lnTo>
                    <a:pt x="8899" y="18211"/>
                  </a:lnTo>
                  <a:lnTo>
                    <a:pt x="8740" y="18169"/>
                  </a:lnTo>
                  <a:lnTo>
                    <a:pt x="5831" y="19407"/>
                  </a:lnTo>
                  <a:lnTo>
                    <a:pt x="5448" y="16268"/>
                  </a:lnTo>
                  <a:lnTo>
                    <a:pt x="5332" y="16152"/>
                  </a:lnTo>
                  <a:lnTo>
                    <a:pt x="2193" y="15769"/>
                  </a:lnTo>
                  <a:lnTo>
                    <a:pt x="3431" y="12860"/>
                  </a:lnTo>
                  <a:lnTo>
                    <a:pt x="3388" y="12700"/>
                  </a:lnTo>
                  <a:lnTo>
                    <a:pt x="862" y="10800"/>
                  </a:lnTo>
                  <a:lnTo>
                    <a:pt x="3388" y="8899"/>
                  </a:lnTo>
                  <a:lnTo>
                    <a:pt x="3431" y="8740"/>
                  </a:lnTo>
                  <a:lnTo>
                    <a:pt x="2193" y="5831"/>
                  </a:lnTo>
                  <a:lnTo>
                    <a:pt x="3956" y="5616"/>
                  </a:lnTo>
                  <a:lnTo>
                    <a:pt x="4082" y="5455"/>
                  </a:lnTo>
                  <a:lnTo>
                    <a:pt x="4039" y="5100"/>
                  </a:lnTo>
                  <a:lnTo>
                    <a:pt x="3878" y="4974"/>
                  </a:lnTo>
                  <a:lnTo>
                    <a:pt x="1587" y="5253"/>
                  </a:lnTo>
                  <a:lnTo>
                    <a:pt x="1498" y="5312"/>
                  </a:lnTo>
                  <a:lnTo>
                    <a:pt x="1396" y="5488"/>
                  </a:lnTo>
                  <a:lnTo>
                    <a:pt x="1389" y="5595"/>
                  </a:lnTo>
                  <a:lnTo>
                    <a:pt x="2678" y="8624"/>
                  </a:lnTo>
                  <a:lnTo>
                    <a:pt x="48" y="10603"/>
                  </a:lnTo>
                  <a:lnTo>
                    <a:pt x="0" y="10698"/>
                  </a:lnTo>
                  <a:lnTo>
                    <a:pt x="0" y="10902"/>
                  </a:lnTo>
                  <a:lnTo>
                    <a:pt x="48" y="10997"/>
                  </a:lnTo>
                  <a:lnTo>
                    <a:pt x="2678" y="12976"/>
                  </a:lnTo>
                  <a:lnTo>
                    <a:pt x="1389" y="16005"/>
                  </a:lnTo>
                  <a:lnTo>
                    <a:pt x="1396" y="16112"/>
                  </a:lnTo>
                  <a:lnTo>
                    <a:pt x="1498" y="16288"/>
                  </a:lnTo>
                  <a:lnTo>
                    <a:pt x="1587" y="16347"/>
                  </a:lnTo>
                  <a:lnTo>
                    <a:pt x="4854" y="16745"/>
                  </a:lnTo>
                  <a:lnTo>
                    <a:pt x="5252" y="20013"/>
                  </a:lnTo>
                  <a:lnTo>
                    <a:pt x="5311" y="20102"/>
                  </a:lnTo>
                  <a:lnTo>
                    <a:pt x="5488" y="20204"/>
                  </a:lnTo>
                  <a:lnTo>
                    <a:pt x="5594" y="20211"/>
                  </a:lnTo>
                  <a:lnTo>
                    <a:pt x="8623" y="18922"/>
                  </a:lnTo>
                  <a:lnTo>
                    <a:pt x="10603" y="21552"/>
                  </a:lnTo>
                  <a:lnTo>
                    <a:pt x="10698" y="21600"/>
                  </a:lnTo>
                  <a:lnTo>
                    <a:pt x="10902" y="21600"/>
                  </a:lnTo>
                  <a:lnTo>
                    <a:pt x="10997" y="21552"/>
                  </a:lnTo>
                  <a:lnTo>
                    <a:pt x="12976" y="18922"/>
                  </a:lnTo>
                  <a:lnTo>
                    <a:pt x="16005" y="20211"/>
                  </a:lnTo>
                  <a:lnTo>
                    <a:pt x="16112" y="20204"/>
                  </a:lnTo>
                  <a:lnTo>
                    <a:pt x="16288" y="20102"/>
                  </a:lnTo>
                  <a:lnTo>
                    <a:pt x="16347" y="20013"/>
                  </a:lnTo>
                  <a:lnTo>
                    <a:pt x="16745" y="16745"/>
                  </a:lnTo>
                  <a:lnTo>
                    <a:pt x="20013" y="16347"/>
                  </a:lnTo>
                  <a:lnTo>
                    <a:pt x="20102" y="16288"/>
                  </a:lnTo>
                  <a:lnTo>
                    <a:pt x="20203" y="16112"/>
                  </a:lnTo>
                  <a:lnTo>
                    <a:pt x="20210" y="16005"/>
                  </a:lnTo>
                  <a:lnTo>
                    <a:pt x="18922" y="12976"/>
                  </a:lnTo>
                  <a:lnTo>
                    <a:pt x="21552" y="10997"/>
                  </a:lnTo>
                  <a:lnTo>
                    <a:pt x="21600" y="10902"/>
                  </a:lnTo>
                  <a:lnTo>
                    <a:pt x="21600" y="10698"/>
                  </a:lnTo>
                  <a:lnTo>
                    <a:pt x="21552" y="10602"/>
                  </a:lnTo>
                  <a:lnTo>
                    <a:pt x="18922" y="8624"/>
                  </a:lnTo>
                  <a:lnTo>
                    <a:pt x="20210" y="5595"/>
                  </a:lnTo>
                  <a:lnTo>
                    <a:pt x="20203" y="5488"/>
                  </a:lnTo>
                  <a:lnTo>
                    <a:pt x="20102" y="5312"/>
                  </a:lnTo>
                  <a:lnTo>
                    <a:pt x="20013" y="5253"/>
                  </a:lnTo>
                  <a:lnTo>
                    <a:pt x="16745" y="4855"/>
                  </a:lnTo>
                  <a:lnTo>
                    <a:pt x="16347" y="1587"/>
                  </a:lnTo>
                  <a:lnTo>
                    <a:pt x="16288" y="1498"/>
                  </a:lnTo>
                  <a:lnTo>
                    <a:pt x="16112" y="1396"/>
                  </a:lnTo>
                  <a:lnTo>
                    <a:pt x="16005" y="1390"/>
                  </a:lnTo>
                  <a:lnTo>
                    <a:pt x="12976" y="2678"/>
                  </a:lnTo>
                  <a:lnTo>
                    <a:pt x="10997" y="48"/>
                  </a:lnTo>
                  <a:lnTo>
                    <a:pt x="10902" y="0"/>
                  </a:lnTo>
                  <a:close/>
                </a:path>
              </a:pathLst>
            </a:custGeom>
            <a:solidFill>
              <a:srgbClr val="F36F2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lnSpc>
                  <a:spcPct val="100000"/>
                </a:lnSpc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28" name="object 18" descr="object 18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0763" y="1078473"/>
              <a:ext cx="207092" cy="207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1" name="object 19"/>
            <p:cNvGrpSpPr/>
            <p:nvPr/>
          </p:nvGrpSpPr>
          <p:grpSpPr>
            <a:xfrm>
              <a:off x="690763" y="341177"/>
              <a:ext cx="207092" cy="689199"/>
              <a:chOff x="0" y="0"/>
              <a:chExt cx="207090" cy="689198"/>
            </a:xfrm>
          </p:grpSpPr>
          <p:sp>
            <p:nvSpPr>
              <p:cNvPr id="229" name="Forma"/>
              <p:cNvSpPr/>
              <p:nvPr/>
            </p:nvSpPr>
            <p:spPr>
              <a:xfrm>
                <a:off x="0" y="0"/>
                <a:ext cx="188371" cy="689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73" y="0"/>
                    </a:moveTo>
                    <a:lnTo>
                      <a:pt x="7255" y="255"/>
                    </a:lnTo>
                    <a:lnTo>
                      <a:pt x="3481" y="951"/>
                    </a:lnTo>
                    <a:lnTo>
                      <a:pt x="934" y="1983"/>
                    </a:lnTo>
                    <a:lnTo>
                      <a:pt x="0" y="3245"/>
                    </a:lnTo>
                    <a:lnTo>
                      <a:pt x="1301" y="6370"/>
                    </a:lnTo>
                    <a:lnTo>
                      <a:pt x="4235" y="12006"/>
                    </a:lnTo>
                    <a:lnTo>
                      <a:pt x="7346" y="17692"/>
                    </a:lnTo>
                    <a:lnTo>
                      <a:pt x="9379" y="21331"/>
                    </a:lnTo>
                    <a:lnTo>
                      <a:pt x="10527" y="21600"/>
                    </a:lnTo>
                    <a:lnTo>
                      <a:pt x="13220" y="21600"/>
                    </a:lnTo>
                    <a:lnTo>
                      <a:pt x="14367" y="21331"/>
                    </a:lnTo>
                    <a:lnTo>
                      <a:pt x="16399" y="17692"/>
                    </a:lnTo>
                    <a:lnTo>
                      <a:pt x="17381" y="15897"/>
                    </a:lnTo>
                    <a:lnTo>
                      <a:pt x="11873" y="15897"/>
                    </a:lnTo>
                    <a:lnTo>
                      <a:pt x="9534" y="11598"/>
                    </a:lnTo>
                    <a:lnTo>
                      <a:pt x="7476" y="7694"/>
                    </a:lnTo>
                    <a:lnTo>
                      <a:pt x="6012" y="4729"/>
                    </a:lnTo>
                    <a:lnTo>
                      <a:pt x="5455" y="3245"/>
                    </a:lnTo>
                    <a:lnTo>
                      <a:pt x="5960" y="2563"/>
                    </a:lnTo>
                    <a:lnTo>
                      <a:pt x="7337" y="2006"/>
                    </a:lnTo>
                    <a:lnTo>
                      <a:pt x="9378" y="1630"/>
                    </a:lnTo>
                    <a:lnTo>
                      <a:pt x="11873" y="1492"/>
                    </a:lnTo>
                    <a:lnTo>
                      <a:pt x="21600" y="1492"/>
                    </a:lnTo>
                    <a:lnTo>
                      <a:pt x="20266" y="951"/>
                    </a:lnTo>
                    <a:lnTo>
                      <a:pt x="16491" y="255"/>
                    </a:lnTo>
                    <a:lnTo>
                      <a:pt x="11873" y="0"/>
                    </a:lnTo>
                    <a:close/>
                  </a:path>
                </a:pathLst>
              </a:custGeom>
              <a:solidFill>
                <a:srgbClr val="F36F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0" name="Forma"/>
              <p:cNvSpPr/>
              <p:nvPr/>
            </p:nvSpPr>
            <p:spPr>
              <a:xfrm>
                <a:off x="103544" y="47601"/>
                <a:ext cx="103547" cy="459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95" y="0"/>
                    </a:moveTo>
                    <a:lnTo>
                      <a:pt x="0" y="0"/>
                    </a:lnTo>
                    <a:lnTo>
                      <a:pt x="4539" y="207"/>
                    </a:lnTo>
                    <a:lnTo>
                      <a:pt x="8249" y="771"/>
                    </a:lnTo>
                    <a:lnTo>
                      <a:pt x="10752" y="1607"/>
                    </a:lnTo>
                    <a:lnTo>
                      <a:pt x="11670" y="2629"/>
                    </a:lnTo>
                    <a:lnTo>
                      <a:pt x="10657" y="4854"/>
                    </a:lnTo>
                    <a:lnTo>
                      <a:pt x="7996" y="9300"/>
                    </a:lnTo>
                    <a:lnTo>
                      <a:pt x="4254" y="15154"/>
                    </a:lnTo>
                    <a:lnTo>
                      <a:pt x="0" y="21600"/>
                    </a:lnTo>
                    <a:lnTo>
                      <a:pt x="10020" y="21600"/>
                    </a:lnTo>
                    <a:lnTo>
                      <a:pt x="13892" y="15765"/>
                    </a:lnTo>
                    <a:lnTo>
                      <a:pt x="19231" y="7314"/>
                    </a:lnTo>
                    <a:lnTo>
                      <a:pt x="21600" y="2629"/>
                    </a:lnTo>
                    <a:lnTo>
                      <a:pt x="19900" y="736"/>
                    </a:lnTo>
                    <a:lnTo>
                      <a:pt x="17695" y="0"/>
                    </a:lnTo>
                    <a:close/>
                  </a:path>
                </a:pathLst>
              </a:custGeom>
              <a:solidFill>
                <a:srgbClr val="F36F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914400">
                  <a:lnSpc>
                    <a:spcPct val="100000"/>
                  </a:lnSpc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CasellaDiTesto 23"/>
          <p:cNvSpPr txBox="1"/>
          <p:nvPr/>
        </p:nvSpPr>
        <p:spPr>
          <a:xfrm>
            <a:off x="2238508" y="2417614"/>
            <a:ext cx="18187971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I requisiti del Territorio del GAL Pesca</a:t>
            </a:r>
          </a:p>
        </p:txBody>
      </p:sp>
      <p:sp>
        <p:nvSpPr>
          <p:cNvPr id="238" name="object 10"/>
          <p:cNvSpPr/>
          <p:nvPr/>
        </p:nvSpPr>
        <p:spPr>
          <a:xfrm>
            <a:off x="2311081" y="3197065"/>
            <a:ext cx="17453841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I territori eleggibili sono le aree costiere, insulari e interne dipendenti da attività di pesca e acquacoltura, con una popolazione minima di 50.000 abitanti…"/>
          <p:cNvSpPr txBox="1"/>
          <p:nvPr/>
        </p:nvSpPr>
        <p:spPr>
          <a:xfrm>
            <a:off x="2220027" y="3709062"/>
            <a:ext cx="19943946" cy="131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 territori eleggibili sono le aree costiere, insulari e interne dipendenti da attività di pesca e acquacoltura, con una </a:t>
            </a:r>
            <a:r>
              <a:rPr b="1"/>
              <a:t>popolazione minima di 50.000 abitanti</a:t>
            </a:r>
            <a:endParaRPr b="1"/>
          </a:p>
          <a:p>
            <a:pPr marR="5080" indent="12700" algn="just" defTabSz="914400">
              <a:lnSpc>
                <a:spcPct val="89300"/>
              </a:lnSpc>
              <a:spcBef>
                <a:spcPts val="400"/>
              </a:spcBef>
              <a:defRPr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Ciascun territorio a livello comunale può ricadere nell’area di riferimento di una sola strategia di sviluppo locale.</a:t>
            </a:r>
          </a:p>
        </p:txBody>
      </p:sp>
      <p:sp>
        <p:nvSpPr>
          <p:cNvPr id="240" name="L’area del GAL Pesca deve rispettare almeno uno dei seguenti requisiti:…"/>
          <p:cNvSpPr txBox="1"/>
          <p:nvPr/>
        </p:nvSpPr>
        <p:spPr>
          <a:xfrm>
            <a:off x="2092478" y="5520716"/>
            <a:ext cx="20199043" cy="5076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spcBef>
                <a:spcPts val="1000"/>
              </a:spcBef>
              <a:defRPr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L’area del GAL Pesca deve rispettare almeno uno dei seguenti requisiti:</a:t>
            </a:r>
          </a:p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Aspetti legati all’importanza delle attività di pesca e acquacoltura:</a:t>
            </a:r>
          </a:p>
          <a:p>
            <a:pPr lvl="1" indent="457200" algn="l" defTabSz="914400">
              <a:spcBef>
                <a:spcPts val="500"/>
              </a:spcBef>
              <a:defRPr b="1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I. </a:t>
            </a:r>
            <a:r>
              <a:rPr b="0"/>
              <a:t>il rapporto tra occupati nella pesca e acquacoltura e nelle attività connesse rispetto agli occupati totali deve essere in generale pari ad almeno il 2%</a:t>
            </a:r>
          </a:p>
          <a:p>
            <a:pPr lvl="1" indent="457200" algn="l" defTabSz="914400">
              <a:spcBef>
                <a:spcPts val="500"/>
              </a:spcBef>
              <a:defRPr b="1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II. </a:t>
            </a:r>
            <a:r>
              <a:rPr b="0"/>
              <a:t>presenza di almeno un approdo per la pesca e/o un luogo di sbarco per la pesca e/o un sito portuale peschereccio attivo e/o un valore della produzione ittica rilevante</a:t>
            </a:r>
          </a:p>
          <a:p>
            <a:pPr marL="228600" indent="-228600" algn="l" defTabSz="914400">
              <a:spcBef>
                <a:spcPts val="1000"/>
              </a:spcBef>
              <a:buSzPct val="100000"/>
              <a:buFont typeface="Arial"/>
              <a:buChar char="•"/>
              <a:defRPr b="1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Aspetti legati al declino economico e sociale dell’area:</a:t>
            </a:r>
          </a:p>
          <a:p>
            <a:pPr lvl="1" indent="457200" algn="l" defTabSz="914400">
              <a:spcBef>
                <a:spcPts val="500"/>
              </a:spcBef>
              <a:defRPr b="1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III. </a:t>
            </a:r>
            <a:r>
              <a:rPr b="0"/>
              <a:t>una riduzione della flotta di pesca superiore al 10% rispetto al valore del 2014, in termini di GT oppure di potenza motore (kW) e/o riduzione del valore della produzione superiore al 10% rispetto al valore del 2014</a:t>
            </a:r>
          </a:p>
          <a:p>
            <a:pPr lvl="1" indent="457200" algn="l" defTabSz="914400">
              <a:spcBef>
                <a:spcPts val="500"/>
              </a:spcBef>
              <a:defRPr b="1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IV. </a:t>
            </a:r>
            <a:r>
              <a:rPr b="0"/>
              <a:t>densità di popolazione pari o inferiore alla media regionale</a:t>
            </a:r>
          </a:p>
          <a:p>
            <a:pPr lvl="1" indent="457200" algn="l" defTabSz="914400">
              <a:spcBef>
                <a:spcPts val="500"/>
              </a:spcBef>
              <a:defRPr b="1" sz="28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pPr>
            <a:r>
              <a:t>V. </a:t>
            </a:r>
            <a:r>
              <a:rPr b="0"/>
              <a:t>tasso di disoccupazione pari o superiore alla media regionale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Bottom.png" descr="Botto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0415420"/>
            <a:ext cx="24384002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Corner.png" descr="Corn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0456355"/>
            <a:ext cx="24384003" cy="331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Header.png" descr="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10" y="-373111"/>
            <a:ext cx="24384003" cy="236097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CasellaDiTesto 23"/>
          <p:cNvSpPr txBox="1"/>
          <p:nvPr/>
        </p:nvSpPr>
        <p:spPr>
          <a:xfrm>
            <a:off x="2238508" y="2417614"/>
            <a:ext cx="18187971" cy="582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00000"/>
              </a:lnSpc>
              <a:defRPr b="1" sz="3900">
                <a:solidFill>
                  <a:srgbClr val="2F5597"/>
                </a:solidFill>
                <a:latin typeface="Centrale Sans Rounded Book"/>
                <a:ea typeface="Centrale Sans Rounded Book"/>
                <a:cs typeface="Centrale Sans Rounded Book"/>
                <a:sym typeface="Centrale Sans Rounded Book"/>
              </a:defRPr>
            </a:lvl1pPr>
          </a:lstStyle>
          <a:p>
            <a:pPr/>
            <a:r>
              <a:t>Il territorio del GAL Terre di Mare</a:t>
            </a:r>
          </a:p>
        </p:txBody>
      </p:sp>
      <p:sp>
        <p:nvSpPr>
          <p:cNvPr id="246" name="object 10"/>
          <p:cNvSpPr/>
          <p:nvPr/>
        </p:nvSpPr>
        <p:spPr>
          <a:xfrm>
            <a:off x="2311081" y="3197065"/>
            <a:ext cx="17453841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txBody>
          <a:bodyPr lIns="45719" rIns="45719"/>
          <a:lstStyle/>
          <a:p>
            <a:pPr algn="l"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47" name="Immagine 4" descr="Immagin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20386" y="3726532"/>
            <a:ext cx="10743228" cy="7607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